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900"/>
    <a:srgbClr val="FFC000"/>
    <a:srgbClr val="CCCCFF"/>
    <a:srgbClr val="FFCCFF"/>
    <a:srgbClr val="CCFFFF"/>
    <a:srgbClr val="F39800"/>
    <a:srgbClr val="FEDE32"/>
    <a:srgbClr val="FF4181"/>
    <a:srgbClr val="C1F4E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08" y="9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占部 敬子" userId="e0fc273f-68a8-47db-83b2-78e5e6f609af" providerId="ADAL" clId="{969D1539-07A1-42A0-A7D7-D60F0827E50D}"/>
    <pc:docChg chg="modSld">
      <pc:chgData name="占部 敬子" userId="e0fc273f-68a8-47db-83b2-78e5e6f609af" providerId="ADAL" clId="{969D1539-07A1-42A0-A7D7-D60F0827E50D}" dt="2023-04-26T05:16:27.965" v="1" actId="14100"/>
      <pc:docMkLst>
        <pc:docMk/>
      </pc:docMkLst>
      <pc:sldChg chg="modSp mod">
        <pc:chgData name="占部 敬子" userId="e0fc273f-68a8-47db-83b2-78e5e6f609af" providerId="ADAL" clId="{969D1539-07A1-42A0-A7D7-D60F0827E50D}" dt="2023-04-26T05:16:27.965" v="1" actId="14100"/>
        <pc:sldMkLst>
          <pc:docMk/>
          <pc:sldMk cId="1002222689" sldId="257"/>
        </pc:sldMkLst>
        <pc:picChg chg="mod">
          <ac:chgData name="占部 敬子" userId="e0fc273f-68a8-47db-83b2-78e5e6f609af" providerId="ADAL" clId="{969D1539-07A1-42A0-A7D7-D60F0827E50D}" dt="2023-04-26T05:16:27.965" v="1" actId="14100"/>
          <ac:picMkLst>
            <pc:docMk/>
            <pc:sldMk cId="1002222689" sldId="257"/>
            <ac:picMk id="37" creationId="{88120EFA-02DB-4BE6-826C-994B25D4CA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90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03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99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8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24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4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52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4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5831-8801-4387-B648-CCA0C1215DF6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BD31-4392-4B6E-AD7F-4F222E4D4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8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tel:03-6735-6195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bin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, 座る, 女性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3CB40B6-8749-4BBC-8EC2-084AAF74B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" y="469167"/>
            <a:ext cx="6351197" cy="6351197"/>
          </a:xfrm>
          <a:prstGeom prst="rect">
            <a:avLst/>
          </a:prstGeom>
        </p:spPr>
      </p:pic>
      <p:pic>
        <p:nvPicPr>
          <p:cNvPr id="7" name="図 6" descr="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3E8AEB3-D3F2-45E1-9904-C142780B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0"/>
          <a:stretch/>
        </p:blipFill>
        <p:spPr>
          <a:xfrm>
            <a:off x="1500289" y="5669840"/>
            <a:ext cx="4430333" cy="398905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98A3FF-D6CC-471D-B81C-CD9395CD5484}"/>
              </a:ext>
            </a:extLst>
          </p:cNvPr>
          <p:cNvSpPr txBox="1"/>
          <p:nvPr/>
        </p:nvSpPr>
        <p:spPr>
          <a:xfrm rot="21158920">
            <a:off x="2324249" y="5908083"/>
            <a:ext cx="2780439" cy="152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kumimoji="1" lang="ja-JP" altLang="en-US" sz="2400" b="1" dirty="0">
                <a:solidFill>
                  <a:srgbClr val="F5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テストの採点が</a:t>
            </a:r>
            <a:endParaRPr kumimoji="1" lang="en-US" altLang="ja-JP" sz="2400" b="1" dirty="0">
              <a:solidFill>
                <a:srgbClr val="F5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3900"/>
              </a:lnSpc>
            </a:pPr>
            <a:endParaRPr kumimoji="1" lang="en-US" altLang="ja-JP" sz="2400" b="1" dirty="0">
              <a:solidFill>
                <a:srgbClr val="F398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3900"/>
              </a:lnSpc>
            </a:pPr>
            <a:r>
              <a:rPr kumimoji="1" lang="ja-JP" altLang="en-US" sz="2400" b="1" dirty="0">
                <a:solidFill>
                  <a:srgbClr val="F5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ラクになった！！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7A4FF5F-4780-4C7F-953A-7EC682C869D1}"/>
              </a:ext>
            </a:extLst>
          </p:cNvPr>
          <p:cNvSpPr/>
          <p:nvPr/>
        </p:nvSpPr>
        <p:spPr>
          <a:xfrm>
            <a:off x="410537" y="6572537"/>
            <a:ext cx="2086375" cy="2012244"/>
          </a:xfrm>
          <a:prstGeom prst="ellipse">
            <a:avLst/>
          </a:prstGeom>
          <a:solidFill>
            <a:srgbClr val="F599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1B5645-BC10-4263-BA7B-B88EEA4FC0F1}"/>
              </a:ext>
            </a:extLst>
          </p:cNvPr>
          <p:cNvSpPr txBox="1"/>
          <p:nvPr/>
        </p:nvSpPr>
        <p:spPr>
          <a:xfrm rot="21158920">
            <a:off x="379991" y="7466212"/>
            <a:ext cx="2222152" cy="90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kumimoji="1" lang="en-US" altLang="ja-JP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kumimoji="1"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3400"/>
              </a:lnSpc>
            </a:pPr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時間削減</a:t>
            </a:r>
            <a:endParaRPr kumimoji="1" lang="en-US" altLang="ja-JP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9921CA-C4B5-42EE-AD77-DBEDA4887F98}"/>
              </a:ext>
            </a:extLst>
          </p:cNvPr>
          <p:cNvSpPr txBox="1"/>
          <p:nvPr/>
        </p:nvSpPr>
        <p:spPr>
          <a:xfrm>
            <a:off x="1163855" y="1443069"/>
            <a:ext cx="1274655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コロナ対策の</a:t>
            </a:r>
            <a:endParaRPr kumimoji="1" lang="en-US" altLang="ja-JP" sz="1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会議増えた。。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1DA02B2-6C9C-4DA0-B4C3-FB8C85ECE066}"/>
              </a:ext>
            </a:extLst>
          </p:cNvPr>
          <p:cNvSpPr txBox="1"/>
          <p:nvPr/>
        </p:nvSpPr>
        <p:spPr>
          <a:xfrm>
            <a:off x="3652435" y="2777964"/>
            <a:ext cx="870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800" b="1" dirty="0">
                <a:solidFill>
                  <a:srgbClr val="6239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手間ですよね。</a:t>
            </a:r>
            <a:endParaRPr kumimoji="1" lang="en-US" altLang="ja-JP" sz="800" b="1" dirty="0">
              <a:solidFill>
                <a:srgbClr val="62396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1433AF9-BB21-4086-90D1-67BCEB4645F9}"/>
              </a:ext>
            </a:extLst>
          </p:cNvPr>
          <p:cNvSpPr txBox="1"/>
          <p:nvPr/>
        </p:nvSpPr>
        <p:spPr>
          <a:xfrm>
            <a:off x="6000207" y="2223645"/>
            <a:ext cx="87073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ja-JP" altLang="en-US" sz="900" b="1" dirty="0">
                <a:solidFill>
                  <a:srgbClr val="B5C56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先生だけで</a:t>
            </a:r>
            <a:endParaRPr kumimoji="1" lang="en-US" altLang="ja-JP" sz="900" b="1" dirty="0">
              <a:solidFill>
                <a:srgbClr val="B5C56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C8F04A9-547E-4219-9BBA-4FEDBC0B1EC1}"/>
              </a:ext>
            </a:extLst>
          </p:cNvPr>
          <p:cNvSpPr txBox="1"/>
          <p:nvPr/>
        </p:nvSpPr>
        <p:spPr>
          <a:xfrm>
            <a:off x="3652435" y="978778"/>
            <a:ext cx="2210072" cy="79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1" lang="ja-JP" altLang="en-US" sz="1300" b="1" dirty="0">
                <a:solidFill>
                  <a:srgbClr val="D89A3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休校・欠席で、教務・</a:t>
            </a:r>
            <a:endParaRPr kumimoji="1" lang="en-US" altLang="ja-JP" sz="1300" b="1" dirty="0">
              <a:solidFill>
                <a:srgbClr val="D89A3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300" b="1" dirty="0">
                <a:solidFill>
                  <a:srgbClr val="D89A3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時数管理が複雑になって、</a:t>
            </a:r>
            <a:endParaRPr kumimoji="1" lang="en-US" altLang="ja-JP" sz="1300" b="1" dirty="0">
              <a:solidFill>
                <a:srgbClr val="D89A3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300" b="1" dirty="0">
                <a:solidFill>
                  <a:srgbClr val="D89A3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ほんとに大変ですよね。。</a:t>
            </a:r>
            <a:endParaRPr kumimoji="1" lang="en-US" altLang="ja-JP" sz="1300" b="1" dirty="0">
              <a:solidFill>
                <a:srgbClr val="D89A3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3773E22-A5B9-48A8-BD62-229311457557}"/>
              </a:ext>
            </a:extLst>
          </p:cNvPr>
          <p:cNvSpPr txBox="1"/>
          <p:nvPr/>
        </p:nvSpPr>
        <p:spPr>
          <a:xfrm>
            <a:off x="2237871" y="1322202"/>
            <a:ext cx="1590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b="1" dirty="0">
                <a:solidFill>
                  <a:srgbClr val="3C396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休校などで家に</a:t>
            </a:r>
            <a:endParaRPr kumimoji="1" lang="en-US" altLang="ja-JP" sz="1200" b="1" dirty="0">
              <a:solidFill>
                <a:srgbClr val="3C396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b="1" dirty="0">
                <a:solidFill>
                  <a:srgbClr val="3C396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いる生徒のケアも</a:t>
            </a:r>
            <a:endParaRPr kumimoji="1" lang="en-US" altLang="ja-JP" sz="1200" b="1" dirty="0">
              <a:solidFill>
                <a:srgbClr val="3C396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b="1" dirty="0">
                <a:solidFill>
                  <a:srgbClr val="3C396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しっかりやりたいし。。</a:t>
            </a:r>
            <a:endParaRPr kumimoji="1" lang="en-US" altLang="ja-JP" sz="1200" b="1" dirty="0">
              <a:solidFill>
                <a:srgbClr val="3C396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5DC0073-CB17-4DB8-B50E-A138F25D22DB}"/>
              </a:ext>
            </a:extLst>
          </p:cNvPr>
          <p:cNvSpPr txBox="1"/>
          <p:nvPr/>
        </p:nvSpPr>
        <p:spPr>
          <a:xfrm>
            <a:off x="845673" y="2250827"/>
            <a:ext cx="94615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BEC98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遠隔授業って</a:t>
            </a:r>
            <a:endParaRPr kumimoji="1" lang="en-US" altLang="ja-JP" sz="1000" b="1" dirty="0">
              <a:solidFill>
                <a:srgbClr val="BEC98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BEC98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どうですか？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38A23E7-E7E9-4443-AF4F-2D9851FDEFCC}"/>
              </a:ext>
            </a:extLst>
          </p:cNvPr>
          <p:cNvSpPr txBox="1"/>
          <p:nvPr/>
        </p:nvSpPr>
        <p:spPr>
          <a:xfrm>
            <a:off x="3117069" y="2491275"/>
            <a:ext cx="946151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60A0B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そうですね～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54D8AAE-0312-4CF0-A8D1-FB11027E9497}"/>
              </a:ext>
            </a:extLst>
          </p:cNvPr>
          <p:cNvSpPr txBox="1"/>
          <p:nvPr/>
        </p:nvSpPr>
        <p:spPr>
          <a:xfrm>
            <a:off x="5760064" y="2406312"/>
            <a:ext cx="1124956" cy="24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ja-JP" altLang="en-US" sz="900" b="1" dirty="0">
                <a:solidFill>
                  <a:srgbClr val="B5C56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行事の準備大変！</a:t>
            </a:r>
            <a:endParaRPr kumimoji="1" lang="en-US" altLang="ja-JP" sz="900" b="1" dirty="0">
              <a:solidFill>
                <a:srgbClr val="B5C56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3A5A26-ECC9-469A-BBE0-3B1AAA131FC0}"/>
              </a:ext>
            </a:extLst>
          </p:cNvPr>
          <p:cNvSpPr txBox="1"/>
          <p:nvPr/>
        </p:nvSpPr>
        <p:spPr>
          <a:xfrm>
            <a:off x="4786923" y="1864633"/>
            <a:ext cx="150646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1" lang="ja-JP" altLang="en-US" sz="1100" b="1" dirty="0">
                <a:solidFill>
                  <a:srgbClr val="587A5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成績評価</a:t>
            </a:r>
            <a:endParaRPr kumimoji="1" lang="en-US" altLang="ja-JP" sz="1100" b="1" dirty="0">
              <a:solidFill>
                <a:srgbClr val="587A5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100" b="1" dirty="0">
                <a:solidFill>
                  <a:srgbClr val="587A5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どうしよう！？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3BED1C9-C273-46A5-841C-BEA45D81F9A4}"/>
              </a:ext>
            </a:extLst>
          </p:cNvPr>
          <p:cNvSpPr txBox="1"/>
          <p:nvPr/>
        </p:nvSpPr>
        <p:spPr>
          <a:xfrm>
            <a:off x="3727385" y="2635717"/>
            <a:ext cx="870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800" b="1" dirty="0">
                <a:solidFill>
                  <a:srgbClr val="6239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消毒も結構</a:t>
            </a:r>
            <a:endParaRPr kumimoji="1" lang="en-US" altLang="ja-JP" sz="800" b="1" dirty="0">
              <a:solidFill>
                <a:srgbClr val="62396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A69684E-57D5-449F-BB15-BC9CCF4A92AB}"/>
              </a:ext>
            </a:extLst>
          </p:cNvPr>
          <p:cNvSpPr/>
          <p:nvPr/>
        </p:nvSpPr>
        <p:spPr>
          <a:xfrm>
            <a:off x="5124178" y="6155858"/>
            <a:ext cx="2086375" cy="2012244"/>
          </a:xfrm>
          <a:prstGeom prst="ellipse">
            <a:avLst/>
          </a:prstGeom>
          <a:solidFill>
            <a:srgbClr val="F599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685725-5F21-4F78-AB47-E91C48E5F2EC}"/>
              </a:ext>
            </a:extLst>
          </p:cNvPr>
          <p:cNvSpPr txBox="1"/>
          <p:nvPr/>
        </p:nvSpPr>
        <p:spPr>
          <a:xfrm>
            <a:off x="546128" y="8594543"/>
            <a:ext cx="186462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kumimoji="1" lang="en-US" altLang="ja-JP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中学校での事例＞</a:t>
            </a:r>
            <a:endParaRPr kumimoji="1" lang="en-US" altLang="ja-JP" sz="1100" b="1" dirty="0">
              <a:solidFill>
                <a:srgbClr val="F398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kumimoji="1" lang="en-US" altLang="ja-JP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クラス・１教科あたりの</a:t>
            </a:r>
            <a:endParaRPr kumimoji="1" lang="en-US" altLang="ja-JP" sz="1100" b="1" dirty="0">
              <a:solidFill>
                <a:srgbClr val="F398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平均採点時間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0456F9-E623-46FD-853F-5AF3DDEE2F74}"/>
              </a:ext>
            </a:extLst>
          </p:cNvPr>
          <p:cNvSpPr txBox="1"/>
          <p:nvPr/>
        </p:nvSpPr>
        <p:spPr>
          <a:xfrm>
            <a:off x="5224474" y="8605945"/>
            <a:ext cx="214235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kumimoji="1" lang="en-US" altLang="ja-JP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中学校での事例＞</a:t>
            </a:r>
            <a:endParaRPr kumimoji="1" lang="en-US" altLang="ja-JP" sz="1100" b="1" dirty="0">
              <a:solidFill>
                <a:srgbClr val="F398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kumimoji="1" lang="en-US" altLang="ja-JP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600</a:t>
            </a: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kumimoji="1" lang="en-US" altLang="ja-JP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教科＝</a:t>
            </a:r>
            <a:r>
              <a:rPr kumimoji="1" lang="en-US" altLang="ja-JP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2400</a:t>
            </a: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枚の</a:t>
            </a:r>
            <a:endParaRPr kumimoji="1" lang="en-US" altLang="ja-JP" sz="1100" b="1" dirty="0">
              <a:solidFill>
                <a:srgbClr val="F398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700"/>
              </a:lnSpc>
            </a:pPr>
            <a:r>
              <a:rPr kumimoji="1" lang="ja-JP" altLang="en-US" sz="11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合計採点時間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E09724E-816E-4EA7-A076-88D6CBB2DCE2}"/>
              </a:ext>
            </a:extLst>
          </p:cNvPr>
          <p:cNvSpPr txBox="1"/>
          <p:nvPr/>
        </p:nvSpPr>
        <p:spPr>
          <a:xfrm>
            <a:off x="2296518" y="9114573"/>
            <a:ext cx="860820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en-US" altLang="ja-JP" sz="1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</a:t>
            </a:r>
            <a:r>
              <a:rPr kumimoji="1" lang="ja-JP" altLang="en-US" sz="1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863DFD1-E84D-4916-8920-7C1735BC8C1F}"/>
              </a:ext>
            </a:extLst>
          </p:cNvPr>
          <p:cNvSpPr txBox="1"/>
          <p:nvPr/>
        </p:nvSpPr>
        <p:spPr>
          <a:xfrm>
            <a:off x="2296518" y="8378702"/>
            <a:ext cx="91369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en-US" altLang="ja-JP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178</a:t>
            </a:r>
            <a:r>
              <a:rPr kumimoji="1" lang="ja-JP" altLang="en-US" sz="14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FE94C15-7D63-4A2A-8681-D8CA5B365D22}"/>
              </a:ext>
            </a:extLst>
          </p:cNvPr>
          <p:cNvSpPr txBox="1"/>
          <p:nvPr/>
        </p:nvSpPr>
        <p:spPr>
          <a:xfrm>
            <a:off x="2346272" y="8102427"/>
            <a:ext cx="814186" cy="2846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Before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A7EA383-1B05-46DC-BB81-754D8E650202}"/>
              </a:ext>
            </a:extLst>
          </p:cNvPr>
          <p:cNvSpPr txBox="1"/>
          <p:nvPr/>
        </p:nvSpPr>
        <p:spPr>
          <a:xfrm>
            <a:off x="2343152" y="8856278"/>
            <a:ext cx="814186" cy="28469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D51B2101-0204-4AFF-876F-CF43310D3A49}"/>
              </a:ext>
            </a:extLst>
          </p:cNvPr>
          <p:cNvSpPr/>
          <p:nvPr/>
        </p:nvSpPr>
        <p:spPr>
          <a:xfrm rot="10800000">
            <a:off x="2633290" y="8673544"/>
            <a:ext cx="267635" cy="1454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46312FD-F459-4195-9C73-B62D616005C6}"/>
              </a:ext>
            </a:extLst>
          </p:cNvPr>
          <p:cNvSpPr txBox="1"/>
          <p:nvPr/>
        </p:nvSpPr>
        <p:spPr>
          <a:xfrm>
            <a:off x="4458439" y="9130350"/>
            <a:ext cx="814186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1BA2005-8F4F-4AAD-A2B1-939CDC71D839}"/>
              </a:ext>
            </a:extLst>
          </p:cNvPr>
          <p:cNvSpPr txBox="1"/>
          <p:nvPr/>
        </p:nvSpPr>
        <p:spPr>
          <a:xfrm>
            <a:off x="4411805" y="8384954"/>
            <a:ext cx="91369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en-US" altLang="ja-JP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1400" b="1" dirty="0">
                <a:solidFill>
                  <a:srgbClr val="F398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9E84767-4C64-4A48-9DCE-58C61EE10AA3}"/>
              </a:ext>
            </a:extLst>
          </p:cNvPr>
          <p:cNvSpPr txBox="1"/>
          <p:nvPr/>
        </p:nvSpPr>
        <p:spPr>
          <a:xfrm>
            <a:off x="4461369" y="8105818"/>
            <a:ext cx="814186" cy="2846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Before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9C42E3B-E933-48CE-B29B-FFD73C9B24EA}"/>
              </a:ext>
            </a:extLst>
          </p:cNvPr>
          <p:cNvSpPr txBox="1"/>
          <p:nvPr/>
        </p:nvSpPr>
        <p:spPr>
          <a:xfrm>
            <a:off x="4458439" y="8858200"/>
            <a:ext cx="814186" cy="28469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910A7E39-4CC6-492B-8F34-DC6EFC8420BB}"/>
              </a:ext>
            </a:extLst>
          </p:cNvPr>
          <p:cNvSpPr/>
          <p:nvPr/>
        </p:nvSpPr>
        <p:spPr>
          <a:xfrm rot="10800000">
            <a:off x="4748577" y="8675466"/>
            <a:ext cx="267635" cy="1454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1E67B2D-86C6-4ED6-832B-59CF24F2E8D6}"/>
              </a:ext>
            </a:extLst>
          </p:cNvPr>
          <p:cNvSpPr txBox="1"/>
          <p:nvPr/>
        </p:nvSpPr>
        <p:spPr>
          <a:xfrm rot="21158920">
            <a:off x="259122" y="6660896"/>
            <a:ext cx="2222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定期テストで</a:t>
            </a:r>
            <a:endParaRPr kumimoji="1"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291BB69-1E7A-4D76-AE3A-7318D1868016}"/>
              </a:ext>
            </a:extLst>
          </p:cNvPr>
          <p:cNvSpPr txBox="1"/>
          <p:nvPr/>
        </p:nvSpPr>
        <p:spPr>
          <a:xfrm rot="21158920">
            <a:off x="5134938" y="7091143"/>
            <a:ext cx="2222152" cy="90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kumimoji="1" lang="en-US" altLang="ja-JP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kumimoji="1"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3400"/>
              </a:lnSpc>
            </a:pPr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時間削減</a:t>
            </a:r>
            <a:endParaRPr kumimoji="1" lang="en-US" altLang="ja-JP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305CBF4-12C2-4373-A1BC-46340E772B93}"/>
              </a:ext>
            </a:extLst>
          </p:cNvPr>
          <p:cNvSpPr txBox="1"/>
          <p:nvPr/>
        </p:nvSpPr>
        <p:spPr>
          <a:xfrm rot="21158920">
            <a:off x="4963420" y="6230376"/>
            <a:ext cx="2222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入学試験で</a:t>
            </a:r>
            <a:endParaRPr kumimoji="1"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A98A3FF-D6CC-471D-B81C-CD9395CD5484}"/>
              </a:ext>
            </a:extLst>
          </p:cNvPr>
          <p:cNvSpPr txBox="1"/>
          <p:nvPr/>
        </p:nvSpPr>
        <p:spPr>
          <a:xfrm rot="21158920">
            <a:off x="2325235" y="6426776"/>
            <a:ext cx="278043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kumimoji="1" lang="ja-JP" altLang="en-US" sz="36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グーンと</a:t>
            </a:r>
            <a:endParaRPr kumimoji="1" lang="ja-JP" altLang="en-US" sz="2400" b="1" dirty="0">
              <a:solidFill>
                <a:srgbClr val="F398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FD96EBE-2D32-4DB1-B0C3-A33C983DFD56}"/>
              </a:ext>
            </a:extLst>
          </p:cNvPr>
          <p:cNvSpPr/>
          <p:nvPr/>
        </p:nvSpPr>
        <p:spPr>
          <a:xfrm>
            <a:off x="-1" y="-4381"/>
            <a:ext cx="7559675" cy="9766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6D54DD1-19E5-4213-BC2F-8A7C75ABA1B0}"/>
              </a:ext>
            </a:extLst>
          </p:cNvPr>
          <p:cNvSpPr txBox="1"/>
          <p:nvPr/>
        </p:nvSpPr>
        <p:spPr>
          <a:xfrm>
            <a:off x="0" y="370894"/>
            <a:ext cx="7559675" cy="7180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5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働き方改革</a:t>
            </a:r>
            <a:r>
              <a:rPr lang="ja-JP" altLang="en-US" sz="25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を実現したい自治体様へ</a:t>
            </a:r>
            <a:endParaRPr lang="en-US" altLang="ja-JP" sz="25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FD8FD5-7DF6-4700-9D91-14F2019A6A8A}"/>
              </a:ext>
            </a:extLst>
          </p:cNvPr>
          <p:cNvSpPr txBox="1"/>
          <p:nvPr/>
        </p:nvSpPr>
        <p:spPr>
          <a:xfrm>
            <a:off x="227890" y="4099620"/>
            <a:ext cx="6982664" cy="132885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FFCFA8C-37A0-4C93-ABB0-08ABD3CA0197}"/>
              </a:ext>
            </a:extLst>
          </p:cNvPr>
          <p:cNvSpPr/>
          <p:nvPr/>
        </p:nvSpPr>
        <p:spPr>
          <a:xfrm>
            <a:off x="0" y="4580703"/>
            <a:ext cx="7559675" cy="82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ja-JP" altLang="en-US" sz="2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リアテンダントのデジタル採点なら、「働き方改革」は</a:t>
            </a:r>
            <a:endParaRPr lang="en-US" altLang="ja-JP" sz="2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  <a:p>
            <a:pPr algn="ctr">
              <a:lnSpc>
                <a:spcPts val="2900"/>
              </a:lnSpc>
            </a:pPr>
            <a:r>
              <a:rPr lang="ja-JP" altLang="en-US" sz="2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もちろん、学習データの活用までトータルでサポート。</a:t>
            </a:r>
          </a:p>
        </p:txBody>
      </p:sp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60128888-EA20-461A-B290-89828E121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01" y="4160531"/>
            <a:ext cx="2569852" cy="388416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ECEAA3F-2027-4232-B21F-5839946A82AA}"/>
              </a:ext>
            </a:extLst>
          </p:cNvPr>
          <p:cNvSpPr/>
          <p:nvPr/>
        </p:nvSpPr>
        <p:spPr>
          <a:xfrm>
            <a:off x="-11059" y="9487649"/>
            <a:ext cx="7570734" cy="336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2DD29189-999D-4541-8241-44B996304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00" y="10029651"/>
            <a:ext cx="1309917" cy="392866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C0069A0-2771-4BB5-B91B-59D0AD242EE3}"/>
              </a:ext>
            </a:extLst>
          </p:cNvPr>
          <p:cNvSpPr txBox="1"/>
          <p:nvPr/>
        </p:nvSpPr>
        <p:spPr>
          <a:xfrm>
            <a:off x="1768909" y="9964133"/>
            <a:ext cx="2994100" cy="537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1900"/>
              </a:lnSpc>
            </a:pP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大日本印刷株式会社 教育ビジネス本部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1900"/>
              </a:lnSpc>
            </a:pPr>
            <a:r>
              <a:rPr lang="en-US" altLang="ja-JP" sz="1400" dirty="0">
                <a:solidFill>
                  <a:srgbClr val="1432AA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TEL:03-6735-6195</a:t>
            </a:r>
            <a:endParaRPr lang="en-US" altLang="ja-JP" sz="1400" dirty="0">
              <a:solidFill>
                <a:srgbClr val="1432AA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4" name="角丸四角形 96">
            <a:extLst>
              <a:ext uri="{FF2B5EF4-FFF2-40B4-BE49-F238E27FC236}">
                <a16:creationId xmlns:a16="http://schemas.microsoft.com/office/drawing/2014/main" id="{3987C563-4D45-4B49-9CD7-35B63BBD8E9F}"/>
              </a:ext>
            </a:extLst>
          </p:cNvPr>
          <p:cNvSpPr/>
          <p:nvPr/>
        </p:nvSpPr>
        <p:spPr>
          <a:xfrm>
            <a:off x="5275666" y="10019948"/>
            <a:ext cx="1460598" cy="237946"/>
          </a:xfrm>
          <a:prstGeom prst="round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ja-JP" altLang="en-US" sz="1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リアテンダント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1C38078-9898-4AFF-B659-FEABF327BCC6}"/>
              </a:ext>
            </a:extLst>
          </p:cNvPr>
          <p:cNvSpPr txBox="1"/>
          <p:nvPr/>
        </p:nvSpPr>
        <p:spPr>
          <a:xfrm>
            <a:off x="1012805" y="9537479"/>
            <a:ext cx="5537596" cy="2790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200" dirty="0">
                <a:solidFill>
                  <a:srgbClr val="1432AA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詳細に関して、別途お打ち合わせさせて頂きます。是非、下記連絡先か</a:t>
            </a:r>
            <a:r>
              <a:rPr lang="en-US" altLang="ja-JP" sz="1200" dirty="0">
                <a:solidFill>
                  <a:srgbClr val="1432AA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WEB</a:t>
            </a:r>
            <a:r>
              <a:rPr lang="ja-JP" altLang="en-US" sz="1200" dirty="0">
                <a:solidFill>
                  <a:srgbClr val="1432AA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ページからお問合せください！</a:t>
            </a:r>
            <a:endParaRPr lang="en-US" altLang="ja-JP" sz="1400" dirty="0">
              <a:solidFill>
                <a:srgbClr val="1432AA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1600" dirty="0">
              <a:solidFill>
                <a:srgbClr val="1432AA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EDC5B61-F621-48D0-9B0D-7068EE3D7A1D}"/>
              </a:ext>
            </a:extLst>
          </p:cNvPr>
          <p:cNvSpPr/>
          <p:nvPr/>
        </p:nvSpPr>
        <p:spPr>
          <a:xfrm>
            <a:off x="4155179" y="10237268"/>
            <a:ext cx="2902310" cy="3331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https://www.dnp.co.jp/biz/theme/edu/</a:t>
            </a:r>
            <a:endParaRPr lang="ja-JP" altLang="en-US" sz="1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7" name="図 66" descr="衣類 が含まれている画像&#10;&#10;自動的に生成された説明">
            <a:extLst>
              <a:ext uri="{FF2B5EF4-FFF2-40B4-BE49-F238E27FC236}">
                <a16:creationId xmlns:a16="http://schemas.microsoft.com/office/drawing/2014/main" id="{E9415DB4-9E60-45B0-893C-E5C2F66F5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305">
            <a:off x="6688722" y="10050151"/>
            <a:ext cx="433645" cy="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CDEAA8E-1734-4E8D-AFD9-16169913D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95" y="8424395"/>
            <a:ext cx="755678" cy="75567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E1257E13-4D8A-4D83-AFA9-9EA9985EB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2" y="5751244"/>
            <a:ext cx="1359264" cy="1359264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F6E9E2A-3DCC-47EA-8379-054E5E99C777}"/>
              </a:ext>
            </a:extLst>
          </p:cNvPr>
          <p:cNvSpPr/>
          <p:nvPr/>
        </p:nvSpPr>
        <p:spPr>
          <a:xfrm>
            <a:off x="0" y="9144841"/>
            <a:ext cx="7559676" cy="15469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1D2A79-4F44-4329-BDA7-2EAEEDDF0E33}"/>
              </a:ext>
            </a:extLst>
          </p:cNvPr>
          <p:cNvSpPr/>
          <p:nvPr/>
        </p:nvSpPr>
        <p:spPr>
          <a:xfrm>
            <a:off x="0" y="0"/>
            <a:ext cx="7559675" cy="57041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FA7F044-CDEE-40E5-911E-7D67C4571839}"/>
              </a:ext>
            </a:extLst>
          </p:cNvPr>
          <p:cNvSpPr/>
          <p:nvPr/>
        </p:nvSpPr>
        <p:spPr>
          <a:xfrm>
            <a:off x="1379658" y="924329"/>
            <a:ext cx="4772286" cy="4630135"/>
          </a:xfrm>
          <a:prstGeom prst="ellipse">
            <a:avLst/>
          </a:prstGeom>
          <a:solidFill>
            <a:schemeClr val="bg1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20" name="図 19" descr="テーブル, 小さい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CF94E878-5F3A-4056-9C8F-BFDB08B9F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94" y="3157999"/>
            <a:ext cx="1941384" cy="1941384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60B996B-5C74-443B-8B1C-7D400196D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29" y="5117478"/>
            <a:ext cx="1423533" cy="21515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C7810F-3225-4467-88C0-D073FC5F774A}"/>
              </a:ext>
            </a:extLst>
          </p:cNvPr>
          <p:cNvSpPr txBox="1"/>
          <p:nvPr/>
        </p:nvSpPr>
        <p:spPr>
          <a:xfrm>
            <a:off x="3101695" y="4885029"/>
            <a:ext cx="1339996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リアテンダント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9DE46D6-07DA-4F92-9F71-A257512F7C97}"/>
              </a:ext>
            </a:extLst>
          </p:cNvPr>
          <p:cNvSpPr txBox="1"/>
          <p:nvPr/>
        </p:nvSpPr>
        <p:spPr>
          <a:xfrm>
            <a:off x="4873341" y="565244"/>
            <a:ext cx="2137337" cy="10541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20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クリックするだけで</a:t>
            </a:r>
            <a:endParaRPr kumimoji="1" lang="en-US" altLang="ja-JP" sz="2000" dirty="0">
              <a:solidFill>
                <a:srgbClr val="00B0F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20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サクッと採点！</a:t>
            </a: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506BECB5-039B-4568-AE0A-1400B23C49C8}"/>
              </a:ext>
            </a:extLst>
          </p:cNvPr>
          <p:cNvSpPr/>
          <p:nvPr/>
        </p:nvSpPr>
        <p:spPr>
          <a:xfrm rot="9222428">
            <a:off x="2920004" y="2761017"/>
            <a:ext cx="573233" cy="96205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8120EFA-02DB-4BE6-826C-994B25D4CA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75" t="8889" r="7500" b="8889"/>
          <a:stretch/>
        </p:blipFill>
        <p:spPr>
          <a:xfrm>
            <a:off x="1038137" y="799003"/>
            <a:ext cx="3351088" cy="2194517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88900" dist="88900" dir="8100000" algn="tr" rotWithShape="0">
              <a:srgbClr val="00B0F0">
                <a:alpha val="40000"/>
              </a:srgbClr>
            </a:outerShdw>
          </a:effectLst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D927739A-AA16-4FBF-9559-DE96B736F428}"/>
              </a:ext>
            </a:extLst>
          </p:cNvPr>
          <p:cNvSpPr/>
          <p:nvPr/>
        </p:nvSpPr>
        <p:spPr>
          <a:xfrm rot="16200000">
            <a:off x="4433554" y="1643052"/>
            <a:ext cx="341321" cy="8891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18" name="図 17" descr="図形&#10;&#10;自動的に生成された説明">
            <a:extLst>
              <a:ext uri="{FF2B5EF4-FFF2-40B4-BE49-F238E27FC236}">
                <a16:creationId xmlns:a16="http://schemas.microsoft.com/office/drawing/2014/main" id="{5616CDB3-970B-45F0-ACC7-6DFA0F02F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63" y="1302445"/>
            <a:ext cx="1960025" cy="1578385"/>
          </a:xfrm>
          <a:prstGeom prst="rect">
            <a:avLst/>
          </a:prstGeom>
          <a:noFill/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AB8D7B5-2EA9-4BC0-8617-E48FD29CF492}"/>
              </a:ext>
            </a:extLst>
          </p:cNvPr>
          <p:cNvSpPr txBox="1"/>
          <p:nvPr/>
        </p:nvSpPr>
        <p:spPr>
          <a:xfrm>
            <a:off x="827941" y="324891"/>
            <a:ext cx="3587842" cy="4129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22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設問ごとに解答を一覧表示！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BA7CFC4-2503-4583-9CEA-222F27C03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14" y="3470479"/>
            <a:ext cx="1670492" cy="2007540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5B2A1B2-687F-42B6-AC10-40B3A1D9F37D}"/>
              </a:ext>
            </a:extLst>
          </p:cNvPr>
          <p:cNvGrpSpPr/>
          <p:nvPr/>
        </p:nvGrpSpPr>
        <p:grpSpPr>
          <a:xfrm>
            <a:off x="1846317" y="3161109"/>
            <a:ext cx="276120" cy="1109192"/>
            <a:chOff x="1176932" y="3059723"/>
            <a:chExt cx="276120" cy="110919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9D87CE2-AF3C-45A9-8157-8058A216CCA9}"/>
                </a:ext>
              </a:extLst>
            </p:cNvPr>
            <p:cNvSpPr/>
            <p:nvPr/>
          </p:nvSpPr>
          <p:spPr>
            <a:xfrm>
              <a:off x="1176932" y="4017281"/>
              <a:ext cx="276120" cy="15163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FDD3471E-E368-4EBD-9371-75FB42B2138B}"/>
                </a:ext>
              </a:extLst>
            </p:cNvPr>
            <p:cNvCxnSpPr>
              <a:cxnSpLocks/>
            </p:cNvCxnSpPr>
            <p:nvPr/>
          </p:nvCxnSpPr>
          <p:spPr>
            <a:xfrm>
              <a:off x="1314992" y="3059723"/>
              <a:ext cx="0" cy="95755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1739E0E-0474-4540-B45B-DC56CE4E7CF4}"/>
              </a:ext>
            </a:extLst>
          </p:cNvPr>
          <p:cNvSpPr txBox="1"/>
          <p:nvPr/>
        </p:nvSpPr>
        <p:spPr>
          <a:xfrm>
            <a:off x="4287408" y="3347830"/>
            <a:ext cx="1589085" cy="9002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400" dirty="0">
                <a:solidFill>
                  <a:srgbClr val="F398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採点がラクになると、</a:t>
            </a:r>
            <a:endParaRPr kumimoji="1" lang="en-US" altLang="ja-JP" sz="1400" dirty="0">
              <a:solidFill>
                <a:srgbClr val="F398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400" dirty="0">
                <a:solidFill>
                  <a:srgbClr val="F398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働き方も変わるよね。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7084" y="1331428"/>
            <a:ext cx="19556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クリックするだけ</a:t>
            </a:r>
          </a:p>
        </p:txBody>
      </p:sp>
      <p:sp>
        <p:nvSpPr>
          <p:cNvPr id="66" name="正方形/長方形 52"/>
          <p:cNvSpPr>
            <a:spLocks noChangeArrowheads="1"/>
          </p:cNvSpPr>
          <p:nvPr/>
        </p:nvSpPr>
        <p:spPr bwMode="auto">
          <a:xfrm>
            <a:off x="1883404" y="10093137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校務用ＰＣ</a:t>
            </a:r>
            <a:endParaRPr lang="ja-JP" altLang="en-US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1" y="9274310"/>
            <a:ext cx="1928509" cy="104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3320" r="5371" b="1987"/>
          <a:stretch/>
        </p:blipFill>
        <p:spPr bwMode="auto">
          <a:xfrm>
            <a:off x="6242850" y="9309453"/>
            <a:ext cx="629528" cy="9129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正方形/長方形 86"/>
          <p:cNvSpPr/>
          <p:nvPr/>
        </p:nvSpPr>
        <p:spPr>
          <a:xfrm>
            <a:off x="5504961" y="10107084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校務支援システム</a:t>
            </a:r>
            <a:endParaRPr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75" y="9314848"/>
            <a:ext cx="983235" cy="840666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D326231-202C-4B7D-A9A1-DFEE1B8DB429}"/>
              </a:ext>
            </a:extLst>
          </p:cNvPr>
          <p:cNvGrpSpPr/>
          <p:nvPr/>
        </p:nvGrpSpPr>
        <p:grpSpPr>
          <a:xfrm>
            <a:off x="362414" y="6980488"/>
            <a:ext cx="1586082" cy="1461365"/>
            <a:chOff x="700093" y="3335403"/>
            <a:chExt cx="1744736" cy="1539810"/>
          </a:xfrm>
        </p:grpSpPr>
        <p:pic>
          <p:nvPicPr>
            <p:cNvPr id="54" name="図 17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15F62ACD-A266-4CCE-9E95-DE493672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93" y="3335403"/>
              <a:ext cx="1744736" cy="136829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円弧 54">
              <a:extLst>
                <a:ext uri="{FF2B5EF4-FFF2-40B4-BE49-F238E27FC236}">
                  <a16:creationId xmlns:a16="http://schemas.microsoft.com/office/drawing/2014/main" id="{6ABB919D-AB04-40F5-9E97-B82EC33839D0}"/>
                </a:ext>
              </a:extLst>
            </p:cNvPr>
            <p:cNvSpPr/>
            <p:nvPr/>
          </p:nvSpPr>
          <p:spPr bwMode="auto">
            <a:xfrm>
              <a:off x="1111250" y="3622675"/>
              <a:ext cx="519113" cy="1019175"/>
            </a:xfrm>
            <a:prstGeom prst="arc">
              <a:avLst>
                <a:gd name="adj1" fmla="val 10382368"/>
                <a:gd name="adj2" fmla="val 941740"/>
              </a:avLst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56" name="円弧 55">
              <a:extLst>
                <a:ext uri="{FF2B5EF4-FFF2-40B4-BE49-F238E27FC236}">
                  <a16:creationId xmlns:a16="http://schemas.microsoft.com/office/drawing/2014/main" id="{42F011ED-AE13-4A73-B21A-8BBBAA1BB232}"/>
                </a:ext>
              </a:extLst>
            </p:cNvPr>
            <p:cNvSpPr/>
            <p:nvPr/>
          </p:nvSpPr>
          <p:spPr bwMode="auto">
            <a:xfrm>
              <a:off x="1754188" y="3370263"/>
              <a:ext cx="519112" cy="1504950"/>
            </a:xfrm>
            <a:prstGeom prst="arc">
              <a:avLst>
                <a:gd name="adj1" fmla="val 9642082"/>
                <a:gd name="adj2" fmla="val 227918"/>
              </a:avLst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1EF2C2DA-B615-4E18-87AE-CAE922C00FA0}"/>
              </a:ext>
            </a:extLst>
          </p:cNvPr>
          <p:cNvGrpSpPr/>
          <p:nvPr/>
        </p:nvGrpSpPr>
        <p:grpSpPr>
          <a:xfrm>
            <a:off x="2299125" y="6971149"/>
            <a:ext cx="1374727" cy="1316343"/>
            <a:chOff x="1550340" y="3593577"/>
            <a:chExt cx="1362280" cy="1354073"/>
          </a:xfrm>
        </p:grpSpPr>
        <p:pic>
          <p:nvPicPr>
            <p:cNvPr id="89" name="図 33" descr="テーブル&#10;&#10;自動的に生成された説明">
              <a:extLst>
                <a:ext uri="{FF2B5EF4-FFF2-40B4-BE49-F238E27FC236}">
                  <a16:creationId xmlns:a16="http://schemas.microsoft.com/office/drawing/2014/main" id="{9679FDE4-795C-45B4-BDA9-9C7F14F77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340" y="3593577"/>
              <a:ext cx="1362280" cy="1354073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楕円 72">
              <a:extLst>
                <a:ext uri="{FF2B5EF4-FFF2-40B4-BE49-F238E27FC236}">
                  <a16:creationId xmlns:a16="http://schemas.microsoft.com/office/drawing/2014/main" id="{62E87ED5-0332-4DCF-83C8-B3CD0F0B0BA8}"/>
                </a:ext>
              </a:extLst>
            </p:cNvPr>
            <p:cNvSpPr/>
            <p:nvPr/>
          </p:nvSpPr>
          <p:spPr bwMode="auto">
            <a:xfrm>
              <a:off x="1641529" y="3639550"/>
              <a:ext cx="642937" cy="1260475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74F6F90-9C97-4A29-83AA-31C539F0F40F}"/>
              </a:ext>
            </a:extLst>
          </p:cNvPr>
          <p:cNvGrpSpPr/>
          <p:nvPr/>
        </p:nvGrpSpPr>
        <p:grpSpPr>
          <a:xfrm>
            <a:off x="5727693" y="7005078"/>
            <a:ext cx="1495336" cy="1282414"/>
            <a:chOff x="6976797" y="3337228"/>
            <a:chExt cx="1449587" cy="1352247"/>
          </a:xfrm>
        </p:grpSpPr>
        <p:pic>
          <p:nvPicPr>
            <p:cNvPr id="58" name="図 68" descr="グラフ, レーダー チャート&#10;&#10;自動的に生成された説明">
              <a:extLst>
                <a:ext uri="{FF2B5EF4-FFF2-40B4-BE49-F238E27FC236}">
                  <a16:creationId xmlns:a16="http://schemas.microsoft.com/office/drawing/2014/main" id="{ACFC5145-2929-4B38-9BD8-8187D7548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797" y="3337228"/>
              <a:ext cx="1449587" cy="135224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楕円 85">
              <a:extLst>
                <a:ext uri="{FF2B5EF4-FFF2-40B4-BE49-F238E27FC236}">
                  <a16:creationId xmlns:a16="http://schemas.microsoft.com/office/drawing/2014/main" id="{BBCE3E56-D68D-439D-9B16-2B05701961AD}"/>
                </a:ext>
              </a:extLst>
            </p:cNvPr>
            <p:cNvSpPr/>
            <p:nvPr/>
          </p:nvSpPr>
          <p:spPr bwMode="auto">
            <a:xfrm>
              <a:off x="7154863" y="3890963"/>
              <a:ext cx="539750" cy="62071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64" name="角丸四角形吹き出し 5">
            <a:extLst>
              <a:ext uri="{FF2B5EF4-FFF2-40B4-BE49-F238E27FC236}">
                <a16:creationId xmlns:a16="http://schemas.microsoft.com/office/drawing/2014/main" id="{EC166898-3142-414D-B286-800268426CA3}"/>
              </a:ext>
            </a:extLst>
          </p:cNvPr>
          <p:cNvSpPr/>
          <p:nvPr/>
        </p:nvSpPr>
        <p:spPr>
          <a:xfrm>
            <a:off x="1391909" y="5892948"/>
            <a:ext cx="5720829" cy="590941"/>
          </a:xfrm>
          <a:prstGeom prst="wedgeRoundRectCallout">
            <a:avLst>
              <a:gd name="adj1" fmla="val -52628"/>
              <a:gd name="adj2" fmla="val -21023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B4710F1-486E-4A2A-BD5E-CCCCCD37CF86}"/>
              </a:ext>
            </a:extLst>
          </p:cNvPr>
          <p:cNvSpPr txBox="1"/>
          <p:nvPr/>
        </p:nvSpPr>
        <p:spPr>
          <a:xfrm>
            <a:off x="1588588" y="5911238"/>
            <a:ext cx="5366128" cy="6596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1900"/>
              </a:lnSpc>
            </a:pPr>
            <a:r>
              <a:rPr lang="ja-JP" altLang="en-US" sz="1400" b="1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テストの結果データは、クラス全体を見渡しての課題発見にはもちろん、</a:t>
            </a:r>
            <a:endParaRPr lang="en-US" altLang="ja-JP" sz="1400" b="1" dirty="0">
              <a:solidFill>
                <a:srgbClr val="00B0F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b="1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個人の観点別、推移がグラフで探れるので、個別の指導にも直結！</a:t>
            </a:r>
            <a:endParaRPr lang="en-US" altLang="ja-JP" sz="1400" b="1" dirty="0">
              <a:solidFill>
                <a:srgbClr val="00B0F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角丸四角形 12">
            <a:extLst>
              <a:ext uri="{FF2B5EF4-FFF2-40B4-BE49-F238E27FC236}">
                <a16:creationId xmlns:a16="http://schemas.microsoft.com/office/drawing/2014/main" id="{57CCE82E-1E22-473C-BA59-21B2AE816F74}"/>
              </a:ext>
            </a:extLst>
          </p:cNvPr>
          <p:cNvSpPr/>
          <p:nvPr/>
        </p:nvSpPr>
        <p:spPr>
          <a:xfrm>
            <a:off x="304979" y="6624706"/>
            <a:ext cx="1706960" cy="423341"/>
          </a:xfrm>
          <a:prstGeom prst="roundRect">
            <a:avLst>
              <a:gd name="adj" fmla="val 372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AB26717-6672-41F5-AC38-77657275A0DA}"/>
              </a:ext>
            </a:extLst>
          </p:cNvPr>
          <p:cNvSpPr txBox="1"/>
          <p:nvPr/>
        </p:nvSpPr>
        <p:spPr>
          <a:xfrm>
            <a:off x="292255" y="6698427"/>
            <a:ext cx="1698694" cy="29253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①テストの結果を</a:t>
            </a:r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度数分布表でチェック</a:t>
            </a:r>
          </a:p>
        </p:txBody>
      </p:sp>
      <p:sp>
        <p:nvSpPr>
          <p:cNvPr id="99" name="角丸四角形 64">
            <a:extLst>
              <a:ext uri="{FF2B5EF4-FFF2-40B4-BE49-F238E27FC236}">
                <a16:creationId xmlns:a16="http://schemas.microsoft.com/office/drawing/2014/main" id="{9011BAC8-E41A-40EF-8DC7-BB180A85E153}"/>
              </a:ext>
            </a:extLst>
          </p:cNvPr>
          <p:cNvSpPr/>
          <p:nvPr/>
        </p:nvSpPr>
        <p:spPr>
          <a:xfrm>
            <a:off x="2223921" y="6622488"/>
            <a:ext cx="1550929" cy="429876"/>
          </a:xfrm>
          <a:prstGeom prst="roundRect">
            <a:avLst>
              <a:gd name="adj" fmla="val 357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32AEC246-ABB8-4655-8F9D-6CA4AAFDC17D}"/>
              </a:ext>
            </a:extLst>
          </p:cNvPr>
          <p:cNvSpPr txBox="1"/>
          <p:nvPr/>
        </p:nvSpPr>
        <p:spPr>
          <a:xfrm>
            <a:off x="2157558" y="6711287"/>
            <a:ext cx="1698694" cy="28263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②ケアしたいグループの、</a:t>
            </a:r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個々を観察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6F8E592D-9D72-438B-B546-AD617DDBBC82}"/>
              </a:ext>
            </a:extLst>
          </p:cNvPr>
          <p:cNvSpPr/>
          <p:nvPr/>
        </p:nvSpPr>
        <p:spPr>
          <a:xfrm rot="5400000">
            <a:off x="1912872" y="7520803"/>
            <a:ext cx="373903" cy="21748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二等辺三角形 100">
            <a:extLst>
              <a:ext uri="{FF2B5EF4-FFF2-40B4-BE49-F238E27FC236}">
                <a16:creationId xmlns:a16="http://schemas.microsoft.com/office/drawing/2014/main" id="{7662686D-9504-411B-A9E5-2C4823630319}"/>
              </a:ext>
            </a:extLst>
          </p:cNvPr>
          <p:cNvSpPr/>
          <p:nvPr/>
        </p:nvSpPr>
        <p:spPr>
          <a:xfrm rot="5400000">
            <a:off x="3639953" y="7520803"/>
            <a:ext cx="373903" cy="21748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角丸四角形 64">
            <a:extLst>
              <a:ext uri="{FF2B5EF4-FFF2-40B4-BE49-F238E27FC236}">
                <a16:creationId xmlns:a16="http://schemas.microsoft.com/office/drawing/2014/main" id="{841812BA-BD66-4232-BEF4-4D0BA49C2C3F}"/>
              </a:ext>
            </a:extLst>
          </p:cNvPr>
          <p:cNvSpPr/>
          <p:nvPr/>
        </p:nvSpPr>
        <p:spPr>
          <a:xfrm>
            <a:off x="5608434" y="6622488"/>
            <a:ext cx="1740964" cy="429876"/>
          </a:xfrm>
          <a:prstGeom prst="roundRect">
            <a:avLst>
              <a:gd name="adj" fmla="val 409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F28A7C4-BE49-44CD-9635-26CDC7859E8E}"/>
              </a:ext>
            </a:extLst>
          </p:cNvPr>
          <p:cNvSpPr txBox="1"/>
          <p:nvPr/>
        </p:nvSpPr>
        <p:spPr>
          <a:xfrm>
            <a:off x="5598691" y="6715538"/>
            <a:ext cx="1778325" cy="29646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④領域・観点別のデータから</a:t>
            </a:r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個人の課題を特定</a:t>
            </a:r>
          </a:p>
        </p:txBody>
      </p:sp>
      <p:pic>
        <p:nvPicPr>
          <p:cNvPr id="106" name="図 30" descr="グラフ, 折れ線グラフ&#10;&#10;自動的に生成された説明">
            <a:extLst>
              <a:ext uri="{FF2B5EF4-FFF2-40B4-BE49-F238E27FC236}">
                <a16:creationId xmlns:a16="http://schemas.microsoft.com/office/drawing/2014/main" id="{348FAB51-5FA0-4789-8593-DEF6363E65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64" y="7012007"/>
            <a:ext cx="1451082" cy="127548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角丸四角形 64">
            <a:extLst>
              <a:ext uri="{FF2B5EF4-FFF2-40B4-BE49-F238E27FC236}">
                <a16:creationId xmlns:a16="http://schemas.microsoft.com/office/drawing/2014/main" id="{24A1A85D-A558-478D-A407-9EC600662B79}"/>
              </a:ext>
            </a:extLst>
          </p:cNvPr>
          <p:cNvSpPr/>
          <p:nvPr/>
        </p:nvSpPr>
        <p:spPr>
          <a:xfrm>
            <a:off x="3923431" y="6628334"/>
            <a:ext cx="1573177" cy="422435"/>
          </a:xfrm>
          <a:prstGeom prst="roundRect">
            <a:avLst>
              <a:gd name="adj" fmla="val 3458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DA6CECF-2D5F-473F-BF02-126936689777}"/>
              </a:ext>
            </a:extLst>
          </p:cNvPr>
          <p:cNvSpPr txBox="1"/>
          <p:nvPr/>
        </p:nvSpPr>
        <p:spPr>
          <a:xfrm>
            <a:off x="4014463" y="6689920"/>
            <a:ext cx="1377469" cy="31515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③得点推移から、</a:t>
            </a:r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要注意の子を発見</a:t>
            </a:r>
          </a:p>
        </p:txBody>
      </p:sp>
      <p:sp>
        <p:nvSpPr>
          <p:cNvPr id="109" name="二等辺三角形 108">
            <a:extLst>
              <a:ext uri="{FF2B5EF4-FFF2-40B4-BE49-F238E27FC236}">
                <a16:creationId xmlns:a16="http://schemas.microsoft.com/office/drawing/2014/main" id="{F1D1E160-1F77-40BF-88E5-AC2A285B483A}"/>
              </a:ext>
            </a:extLst>
          </p:cNvPr>
          <p:cNvSpPr/>
          <p:nvPr/>
        </p:nvSpPr>
        <p:spPr>
          <a:xfrm rot="5400000">
            <a:off x="5394929" y="7520803"/>
            <a:ext cx="373903" cy="21748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角丸四角形吹き出し 5">
            <a:extLst>
              <a:ext uri="{FF2B5EF4-FFF2-40B4-BE49-F238E27FC236}">
                <a16:creationId xmlns:a16="http://schemas.microsoft.com/office/drawing/2014/main" id="{9BB3AB2C-F49D-4FD6-9C22-B55C0D24D5AB}"/>
              </a:ext>
            </a:extLst>
          </p:cNvPr>
          <p:cNvSpPr/>
          <p:nvPr/>
        </p:nvSpPr>
        <p:spPr>
          <a:xfrm>
            <a:off x="1038137" y="8530431"/>
            <a:ext cx="4955175" cy="528650"/>
          </a:xfrm>
          <a:prstGeom prst="wedgeRoundRectCallout">
            <a:avLst>
              <a:gd name="adj1" fmla="val 54244"/>
              <a:gd name="adj2" fmla="val -22257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1" name="正方形/長方形 52"/>
          <p:cNvSpPr>
            <a:spLocks noChangeArrowheads="1"/>
          </p:cNvSpPr>
          <p:nvPr/>
        </p:nvSpPr>
        <p:spPr bwMode="auto">
          <a:xfrm>
            <a:off x="1335491" y="8519487"/>
            <a:ext cx="4377556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採点後の学習データは、</a:t>
            </a:r>
            <a:r>
              <a:rPr lang="en-US" altLang="ja-JP" sz="14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CSV</a:t>
            </a:r>
            <a:r>
              <a:rPr lang="ja-JP" altLang="en-US" sz="14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形式で出力できるため</a:t>
            </a:r>
            <a:endParaRPr lang="en-US" altLang="ja-JP" sz="1400" dirty="0">
              <a:solidFill>
                <a:srgbClr val="00B0F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校務支援システムとの連携も可能！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9AD0CA5F-FF72-4682-88A7-FDE7932ADA63}"/>
              </a:ext>
            </a:extLst>
          </p:cNvPr>
          <p:cNvSpPr/>
          <p:nvPr/>
        </p:nvSpPr>
        <p:spPr>
          <a:xfrm>
            <a:off x="2795322" y="9512952"/>
            <a:ext cx="3447528" cy="473174"/>
          </a:xfrm>
          <a:prstGeom prst="rightArrow">
            <a:avLst/>
          </a:prstGeom>
          <a:solidFill>
            <a:srgbClr val="F599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3423831" y="9490493"/>
            <a:ext cx="20088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採点データ</a:t>
            </a:r>
            <a:endParaRPr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観点別・領域別・単元別</a:t>
            </a:r>
            <a:endParaRPr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csv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データ）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89D3347-B9CF-471C-9A60-77576DF6FC93}"/>
              </a:ext>
            </a:extLst>
          </p:cNvPr>
          <p:cNvSpPr/>
          <p:nvPr/>
        </p:nvSpPr>
        <p:spPr>
          <a:xfrm>
            <a:off x="435537" y="9274310"/>
            <a:ext cx="1329318" cy="1002051"/>
          </a:xfrm>
          <a:prstGeom prst="roundRect">
            <a:avLst/>
          </a:prstGeom>
          <a:solidFill>
            <a:srgbClr val="F5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52">
            <a:extLst>
              <a:ext uri="{FF2B5EF4-FFF2-40B4-BE49-F238E27FC236}">
                <a16:creationId xmlns:a16="http://schemas.microsoft.com/office/drawing/2014/main" id="{DF7CBCDD-7C20-483C-8C86-F819FB464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80" y="9372051"/>
            <a:ext cx="1521911" cy="80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9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全国で多数の</a:t>
            </a:r>
            <a:endParaRPr lang="en-US" altLang="ja-JP" sz="1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校務システムとの</a:t>
            </a:r>
            <a:endParaRPr lang="en-US" altLang="ja-JP" sz="1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連携実績あり！</a:t>
            </a:r>
          </a:p>
        </p:txBody>
      </p:sp>
      <p:pic>
        <p:nvPicPr>
          <p:cNvPr id="11" name="図 10" descr="QR コード&#10;&#10;自動的に生成された説明">
            <a:extLst>
              <a:ext uri="{FF2B5EF4-FFF2-40B4-BE49-F238E27FC236}">
                <a16:creationId xmlns:a16="http://schemas.microsoft.com/office/drawing/2014/main" id="{F861CF01-4DC2-44E9-A89E-951E984A14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37" y="4366807"/>
            <a:ext cx="1143123" cy="1143123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15E262-D89D-4D38-9D6D-D81706F8C7E6}"/>
              </a:ext>
            </a:extLst>
          </p:cNvPr>
          <p:cNvSpPr txBox="1"/>
          <p:nvPr/>
        </p:nvSpPr>
        <p:spPr>
          <a:xfrm>
            <a:off x="6074441" y="3851496"/>
            <a:ext cx="1061895" cy="5798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11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サービス</a:t>
            </a:r>
            <a:endParaRPr kumimoji="1" lang="en-US" altLang="ja-JP" sz="1100" dirty="0">
              <a:solidFill>
                <a:srgbClr val="00B0F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 algn="ctr">
              <a:lnSpc>
                <a:spcPts val="1500"/>
              </a:lnSpc>
            </a:pPr>
            <a:r>
              <a:rPr kumimoji="1" lang="ja-JP" altLang="en-US" sz="11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ご紹介動画</a:t>
            </a:r>
          </a:p>
        </p:txBody>
      </p:sp>
    </p:spTree>
    <p:extLst>
      <p:ext uri="{BB962C8B-B14F-4D97-AF65-F5344CB8AC3E}">
        <p14:creationId xmlns:p14="http://schemas.microsoft.com/office/powerpoint/2010/main" val="100222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11EC2263936C744AF79AEA2C08665D2" ma:contentTypeVersion="4" ma:contentTypeDescription="新しいドキュメントを作成します。" ma:contentTypeScope="" ma:versionID="37abb132e3a7b6906f166f7e27fecb46">
  <xsd:schema xmlns:xsd="http://www.w3.org/2001/XMLSchema" xmlns:xs="http://www.w3.org/2001/XMLSchema" xmlns:p="http://schemas.microsoft.com/office/2006/metadata/properties" xmlns:ns2="766ddcec-61d1-47a6-ad4b-1b534567e5c7" xmlns:ns3="3fd26ddc-bcfb-429b-8263-fd4890bf720a" targetNamespace="http://schemas.microsoft.com/office/2006/metadata/properties" ma:root="true" ma:fieldsID="8956a48ec4631a9a0f32259928e3beb3" ns2:_="" ns3:_="">
    <xsd:import namespace="766ddcec-61d1-47a6-ad4b-1b534567e5c7"/>
    <xsd:import namespace="3fd26ddc-bcfb-429b-8263-fd4890bf7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ddcec-61d1-47a6-ad4b-1b534567e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26ddc-bcfb-429b-8263-fd4890bf7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088618-D19F-4B3A-990A-6825F7661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39B6B5-003B-4AC8-9828-A697915F1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ddcec-61d1-47a6-ad4b-1b534567e5c7"/>
    <ds:schemaRef ds:uri="3fd26ddc-bcfb-429b-8263-fd4890bf7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</TotalTime>
  <Words>391</Words>
  <Application>Microsoft Office PowerPoint</Application>
  <PresentationFormat>ユーザー設定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細越豊隆(d717327)</dc:creator>
  <cp:lastModifiedBy>占部 敬子</cp:lastModifiedBy>
  <cp:revision>123</cp:revision>
  <cp:lastPrinted>2021-04-26T05:22:39Z</cp:lastPrinted>
  <dcterms:created xsi:type="dcterms:W3CDTF">2020-10-06T04:12:02Z</dcterms:created>
  <dcterms:modified xsi:type="dcterms:W3CDTF">2023-04-26T05:16:28Z</dcterms:modified>
</cp:coreProperties>
</file>