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5" r:id="rId1"/>
  </p:sldMasterIdLst>
  <p:notesMasterIdLst>
    <p:notesMasterId r:id="rId15"/>
  </p:notesMasterIdLst>
  <p:handoutMasterIdLst>
    <p:handoutMasterId r:id="rId16"/>
  </p:handoutMasterIdLst>
  <p:sldIdLst>
    <p:sldId id="264" r:id="rId2"/>
    <p:sldId id="412" r:id="rId3"/>
    <p:sldId id="428" r:id="rId4"/>
    <p:sldId id="429" r:id="rId5"/>
    <p:sldId id="425" r:id="rId6"/>
    <p:sldId id="426" r:id="rId7"/>
    <p:sldId id="427" r:id="rId8"/>
    <p:sldId id="430" r:id="rId9"/>
    <p:sldId id="431" r:id="rId10"/>
    <p:sldId id="432" r:id="rId11"/>
    <p:sldId id="433" r:id="rId12"/>
    <p:sldId id="640" r:id="rId13"/>
    <p:sldId id="424" r:id="rId14"/>
  </p:sldIdLst>
  <p:sldSz cx="12192000" cy="6858000"/>
  <p:notesSz cx="7104063" cy="10234613"/>
  <p:embeddedFontLst>
    <p:embeddedFont>
      <p:font typeface="Segoe UI Semibold" panose="020B0702040204020203" pitchFamily="34" charset="0"/>
      <p:bold r:id="rId17"/>
      <p:boldItalic r:id="rId18"/>
    </p:embeddedFont>
    <p:embeddedFont>
      <p:font typeface="Yu Gothic UI Semibold" panose="020B0700000000000000" pitchFamily="50" charset="-128"/>
      <p:bold r:id="rId19"/>
    </p:embeddedFont>
    <p:embeddedFont>
      <p:font typeface="游ゴシック" panose="020B0400000000000000" pitchFamily="50" charset="-128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67C"/>
    <a:srgbClr val="191919"/>
    <a:srgbClr val="F2F2F2"/>
    <a:srgbClr val="005758"/>
    <a:srgbClr val="266A7D"/>
    <a:srgbClr val="93574C"/>
    <a:srgbClr val="003030"/>
    <a:srgbClr val="07BED5"/>
    <a:srgbClr val="00BED6"/>
    <a:srgbClr val="5CC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328CF-47B8-4B5F-B1E9-166D29D1BC4A}" v="1" dt="2023-05-08T05:25:10.051"/>
  </p1510:revLst>
</p1510:revInfo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/>
    <p:restoredTop sz="96327"/>
  </p:normalViewPr>
  <p:slideViewPr>
    <p:cSldViewPr snapToGrid="0" snapToObjects="1">
      <p:cViewPr varScale="1">
        <p:scale>
          <a:sx n="105" d="100"/>
          <a:sy n="105" d="100"/>
        </p:scale>
        <p:origin x="138" y="4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do, Mizuha" userId="f83c5aa0-61c3-485c-96b6-25943c185074" providerId="ADAL" clId="{303328CF-47B8-4B5F-B1E9-166D29D1BC4A}"/>
    <pc:docChg chg="modSld">
      <pc:chgData name="Endo, Mizuha" userId="f83c5aa0-61c3-485c-96b6-25943c185074" providerId="ADAL" clId="{303328CF-47B8-4B5F-B1E9-166D29D1BC4A}" dt="2023-05-08T05:25:10.051" v="0" actId="20577"/>
      <pc:docMkLst>
        <pc:docMk/>
      </pc:docMkLst>
      <pc:sldChg chg="modSp">
        <pc:chgData name="Endo, Mizuha" userId="f83c5aa0-61c3-485c-96b6-25943c185074" providerId="ADAL" clId="{303328CF-47B8-4B5F-B1E9-166D29D1BC4A}" dt="2023-05-08T05:25:10.051" v="0" actId="20577"/>
        <pc:sldMkLst>
          <pc:docMk/>
          <pc:sldMk cId="2779211323" sldId="264"/>
        </pc:sldMkLst>
        <pc:spChg chg="mod">
          <ac:chgData name="Endo, Mizuha" userId="f83c5aa0-61c3-485c-96b6-25943c185074" providerId="ADAL" clId="{303328CF-47B8-4B5F-B1E9-166D29D1BC4A}" dt="2023-05-08T05:25:10.051" v="0" actId="20577"/>
          <ac:spMkLst>
            <pc:docMk/>
            <pc:sldMk cId="2779211323" sldId="264"/>
            <ac:spMk id="6" creationId="{256F1489-C4EC-7C9D-9E68-F968974509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646127D-EBAD-5DA8-022A-E67A42D1F0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43DE1BC-C0AE-2905-5DF0-3A151A6AD8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918DB38-6886-4E33-BAB4-0085822ADC8C}" type="datetimeFigureOut">
              <a:rPr kumimoji="1" lang="ja-JP" altLang="en-US" smtClean="0"/>
              <a:t>2023/5/8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B5B87F5-8D53-4BC2-0D93-32D8133B2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259EEF-DBBD-0A2E-C835-EAE03DF3CF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4720515-92F8-4317-B1D9-3059D1BAEB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16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D237CE78-46F0-774C-A9C0-449029F62686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8A41CFDA-771F-5D47-9E6C-43224FAD8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5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0D4EC-D5FA-934A-97A0-7995AB97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82A8C-83B4-D441-9289-7537A5A65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57ABE5-AF3B-EF4F-BB11-B79EA88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DB7C6F-7F97-0B43-9321-8B71A45E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1042851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16DFFC-4F22-D043-9E29-352B0592A660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ッター プレースホルダ 3">
            <a:extLst>
              <a:ext uri="{FF2B5EF4-FFF2-40B4-BE49-F238E27FC236}">
                <a16:creationId xmlns:a16="http://schemas.microsoft.com/office/drawing/2014/main" id="{11E3889D-391C-C07B-6E49-880F04F64FDC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151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F32D7-1D5C-9144-8C4D-CDCFE914D02C}"/>
              </a:ext>
            </a:extLst>
          </p:cNvPr>
          <p:cNvSpPr/>
          <p:nvPr userDrawn="1"/>
        </p:nvSpPr>
        <p:spPr>
          <a:xfrm>
            <a:off x="9595556" y="248356"/>
            <a:ext cx="2257777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フッター プレースホルダ 3">
            <a:extLst>
              <a:ext uri="{FF2B5EF4-FFF2-40B4-BE49-F238E27FC236}">
                <a16:creationId xmlns:a16="http://schemas.microsoft.com/office/drawing/2014/main" id="{F81CA4BD-4C76-A26F-CB36-698D62A7AE4B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71971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D SYNNEX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F32D7-1D5C-9144-8C4D-CDCFE914D02C}"/>
              </a:ext>
            </a:extLst>
          </p:cNvPr>
          <p:cNvSpPr/>
          <p:nvPr userDrawn="1"/>
        </p:nvSpPr>
        <p:spPr>
          <a:xfrm>
            <a:off x="9595556" y="248356"/>
            <a:ext cx="2257777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16632547-BB47-6096-40EA-6B63BB918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21" y="3912427"/>
            <a:ext cx="3734157" cy="1066902"/>
          </a:xfrm>
          <a:prstGeom prst="rect">
            <a:avLst/>
          </a:prstGeom>
        </p:spPr>
      </p:pic>
      <p:pic>
        <p:nvPicPr>
          <p:cNvPr id="5" name="図 4" descr="挿絵, 光 が含まれている画像&#10;&#10;自動的に生成された説明">
            <a:extLst>
              <a:ext uri="{FF2B5EF4-FFF2-40B4-BE49-F238E27FC236}">
                <a16:creationId xmlns:a16="http://schemas.microsoft.com/office/drawing/2014/main" id="{6BF0BAD9-A10B-F6A2-3B97-B6C956C1C3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77289" y="2406233"/>
            <a:ext cx="3237422" cy="624173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E857EA5-8AAF-CA66-B11C-40DD6751AD1E}"/>
              </a:ext>
            </a:extLst>
          </p:cNvPr>
          <p:cNvCxnSpPr/>
          <p:nvPr userDrawn="1"/>
        </p:nvCxnSpPr>
        <p:spPr>
          <a:xfrm>
            <a:off x="4349809" y="3429000"/>
            <a:ext cx="3486684" cy="0"/>
          </a:xfrm>
          <a:prstGeom prst="line">
            <a:avLst/>
          </a:prstGeom>
          <a:ln w="127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 3">
            <a:extLst>
              <a:ext uri="{FF2B5EF4-FFF2-40B4-BE49-F238E27FC236}">
                <a16:creationId xmlns:a16="http://schemas.microsoft.com/office/drawing/2014/main" id="{33494198-80B0-9295-00AF-564C66D8A44F}"/>
              </a:ext>
            </a:extLst>
          </p:cNvPr>
          <p:cNvSpPr txBox="1">
            <a:spLocks/>
          </p:cNvSpPr>
          <p:nvPr userDrawn="1"/>
        </p:nvSpPr>
        <p:spPr>
          <a:xfrm>
            <a:off x="4879140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0772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9E746-CA58-7241-B348-299A8B809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D3334DA3-2B71-DF1E-FE2D-02908D3B45AE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75683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2228163"/>
            <a:ext cx="6092191" cy="299117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id-ID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CD75C698-C826-52CD-85B4-A2DD66A9B84D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997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6001" y="3"/>
            <a:ext cx="6096000" cy="559190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id-ID" dirty="0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F972D0A6-35C6-83C5-30A6-C4F09C7CAE42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32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l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CC69-DA2A-8840-971A-1F680F22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3172-C1A0-DC48-B902-8F7AAF04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49820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DEF0-D404-3C45-A592-9BFC70C0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CCF8E5-BCB7-3743-BFF2-24F9E6F08237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E9315-9A3F-BD4C-B9B2-BAFDF7F9E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6" y="1825625"/>
            <a:ext cx="49820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BC2C6-4038-DF45-96D3-AC584861B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12" name="フッター プレースホルダ 3">
            <a:extLst>
              <a:ext uri="{FF2B5EF4-FFF2-40B4-BE49-F238E27FC236}">
                <a16:creationId xmlns:a16="http://schemas.microsoft.com/office/drawing/2014/main" id="{92A40A7C-7C68-B4B1-5D6D-4969E1A23463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05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C0783-18D0-0349-AB71-670B289DCBD0}"/>
              </a:ext>
            </a:extLst>
          </p:cNvPr>
          <p:cNvSpPr/>
          <p:nvPr userDrawn="1"/>
        </p:nvSpPr>
        <p:spPr>
          <a:xfrm>
            <a:off x="0" y="2286000"/>
            <a:ext cx="12192000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D6580-1DA7-8140-B7CC-E56DFF5CF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F89799-A825-48AB-ADE2-907F02C6E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フッター プレースホルダ 3">
            <a:extLst>
              <a:ext uri="{FF2B5EF4-FFF2-40B4-BE49-F238E27FC236}">
                <a16:creationId xmlns:a16="http://schemas.microsoft.com/office/drawing/2014/main" id="{E5D4822B-0B0F-E2DA-DEF9-C9E8C272DA61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97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F02B22-4D38-294A-8E24-C8E34B8A74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541C9D-F941-FA4B-B048-F72FFBF4B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0D4EC-D5FA-934A-97A0-7995AB97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57ABE5-AF3B-EF4F-BB11-B79EA88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DB7C6F-7F97-0B43-9321-8B71A45E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10428516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16DFFC-4F22-D043-9E29-352B0592A660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ッター プレースホルダ 3">
            <a:extLst>
              <a:ext uri="{FF2B5EF4-FFF2-40B4-BE49-F238E27FC236}">
                <a16:creationId xmlns:a16="http://schemas.microsoft.com/office/drawing/2014/main" id="{0DA42B47-6B0D-6425-B53A-2154D4138D70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2161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19B52B-89C0-9749-9A91-96441FB384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ACC69-DA2A-8840-971A-1F680F22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3172-C1A0-DC48-B902-8F7AAF04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4982030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DEF0-D404-3C45-A592-9BFC70C0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CCF8E5-BCB7-3743-BFF2-24F9E6F08237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E9315-9A3F-BD4C-B9B2-BAFDF7F9E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6" y="1825625"/>
            <a:ext cx="4982030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966525-45DC-5242-B8F4-65837E82E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  <p:sp>
        <p:nvSpPr>
          <p:cNvPr id="15" name="フッター プレースホルダ 3">
            <a:extLst>
              <a:ext uri="{FF2B5EF4-FFF2-40B4-BE49-F238E27FC236}">
                <a16:creationId xmlns:a16="http://schemas.microsoft.com/office/drawing/2014/main" id="{2B8F1378-3406-9F52-8616-67E24D6A3D52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431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al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E1335-9E89-6940-A650-7A2852AC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14A51-73C9-7246-B365-34F2EC7E9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7" name="フッター プレースホルダ 3">
            <a:extLst>
              <a:ext uri="{FF2B5EF4-FFF2-40B4-BE49-F238E27FC236}">
                <a16:creationId xmlns:a16="http://schemas.microsoft.com/office/drawing/2014/main" id="{C4E9AB44-BC7D-AB5D-82D1-474542E1A855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4043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F2531E-2543-FE44-9E3D-ECDC6E1E5B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E1335-9E89-6940-A650-7A2852AC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F9229-9A88-414F-B266-E1DB4DDB9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  <p:sp>
        <p:nvSpPr>
          <p:cNvPr id="8" name="フッター プレースホルダ 3">
            <a:extLst>
              <a:ext uri="{FF2B5EF4-FFF2-40B4-BE49-F238E27FC236}">
                <a16:creationId xmlns:a16="http://schemas.microsoft.com/office/drawing/2014/main" id="{87E55BED-2703-F95D-DDDE-AA6CF929C4A0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839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 - Teal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id-ID"/>
          </a:p>
        </p:txBody>
      </p:sp>
      <p:sp>
        <p:nvSpPr>
          <p:cNvPr id="5" name="フッター プレースホルダ 3">
            <a:extLst>
              <a:ext uri="{FF2B5EF4-FFF2-40B4-BE49-F238E27FC236}">
                <a16:creationId xmlns:a16="http://schemas.microsoft.com/office/drawing/2014/main" id="{2444B611-055F-AAD2-40A8-92A442A7156F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175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- White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9E746-CA58-7241-B348-299A8B809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375A3-6754-A643-BE7D-1492105DD2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id-ID"/>
          </a:p>
        </p:txBody>
      </p:sp>
      <p:sp>
        <p:nvSpPr>
          <p:cNvPr id="5" name="フッター プレースホルダ 3">
            <a:extLst>
              <a:ext uri="{FF2B5EF4-FFF2-40B4-BE49-F238E27FC236}">
                <a16:creationId xmlns:a16="http://schemas.microsoft.com/office/drawing/2014/main" id="{78E4D2A9-DC86-9974-9BEF-E7121B0431DA}"/>
              </a:ext>
            </a:extLst>
          </p:cNvPr>
          <p:cNvSpPr txBox="1">
            <a:spLocks/>
          </p:cNvSpPr>
          <p:nvPr userDrawn="1"/>
        </p:nvSpPr>
        <p:spPr>
          <a:xfrm>
            <a:off x="970155" y="6430962"/>
            <a:ext cx="243371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9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TD SYNNEX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9503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33515-0D52-DE4A-8DEC-EE5C7E12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2" y="365125"/>
            <a:ext cx="10395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EEAE7-999B-454D-A099-6A62C9521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942" y="1825625"/>
            <a:ext cx="103958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EA12-ED44-C241-BB32-611F1AB5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0379-9390-4302-B445-E6EBEA59B9CC}" type="datetime1">
              <a:rPr lang="en-US" altLang="ja-JP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90AB7-7E0B-C946-825C-51442F4C0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58575-E8B4-944D-A323-71CA59F57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2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70" r:id="rId3"/>
    <p:sldLayoutId id="2147483764" r:id="rId4"/>
    <p:sldLayoutId id="2147483841" r:id="rId5"/>
    <p:sldLayoutId id="2147483763" r:id="rId6"/>
    <p:sldLayoutId id="2147483842" r:id="rId7"/>
    <p:sldLayoutId id="2147483784" r:id="rId8"/>
    <p:sldLayoutId id="2147483844" r:id="rId9"/>
    <p:sldLayoutId id="2147483769" r:id="rId10"/>
    <p:sldLayoutId id="2147483847" r:id="rId11"/>
    <p:sldLayoutId id="2147483783" r:id="rId12"/>
    <p:sldLayoutId id="2147483845" r:id="rId13"/>
    <p:sldLayoutId id="214748384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DC9712-00B7-9248-9CFB-C55E996803A3}"/>
              </a:ext>
            </a:extLst>
          </p:cNvPr>
          <p:cNvSpPr txBox="1"/>
          <p:nvPr/>
        </p:nvSpPr>
        <p:spPr>
          <a:xfrm>
            <a:off x="936701" y="2222840"/>
            <a:ext cx="10398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+mj-lt"/>
                <a:ea typeface="+mj-ea"/>
              </a:rPr>
              <a:t>TD SYNNEX</a:t>
            </a:r>
          </a:p>
          <a:p>
            <a:r>
              <a:rPr lang="ja-JP" altLang="en-US" sz="4000" dirty="0">
                <a:latin typeface="+mj-lt"/>
                <a:ea typeface="+mj-ea"/>
              </a:rPr>
              <a:t>文教ソリューション向けデバイスのご紹介</a:t>
            </a:r>
            <a:endParaRPr lang="id-ID" sz="4000" dirty="0">
              <a:latin typeface="+mj-lt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9C57A-DF50-0E4C-8AB4-E5729CACAF7B}"/>
              </a:ext>
            </a:extLst>
          </p:cNvPr>
          <p:cNvSpPr txBox="1"/>
          <p:nvPr/>
        </p:nvSpPr>
        <p:spPr>
          <a:xfrm>
            <a:off x="970155" y="3715457"/>
            <a:ext cx="512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TD SYNNEX</a:t>
            </a:r>
            <a:r>
              <a:rPr lang="ja-JP" altLang="en-US" sz="2400" dirty="0">
                <a:latin typeface="+mj-lt"/>
              </a:rPr>
              <a:t>株式会社</a:t>
            </a:r>
            <a:endParaRPr lang="id-ID" sz="2400" dirty="0"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791D99-4F8A-5A4E-9A37-7A4FFB65C62E}"/>
              </a:ext>
            </a:extLst>
          </p:cNvPr>
          <p:cNvCxnSpPr/>
          <p:nvPr/>
        </p:nvCxnSpPr>
        <p:spPr>
          <a:xfrm>
            <a:off x="1074968" y="1824956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B795C10-8DCD-E649-90B6-6ED90BAB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90" y="722634"/>
            <a:ext cx="2436859" cy="47148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56F1489-C4EC-7C9D-9E68-F968974509E6}"/>
              </a:ext>
            </a:extLst>
          </p:cNvPr>
          <p:cNvSpPr txBox="1"/>
          <p:nvPr/>
        </p:nvSpPr>
        <p:spPr>
          <a:xfrm>
            <a:off x="970155" y="4115507"/>
            <a:ext cx="512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202</a:t>
            </a:r>
            <a:r>
              <a:rPr lang="en-US" altLang="ja-JP" sz="2400" dirty="0">
                <a:latin typeface="+mj-lt"/>
              </a:rPr>
              <a:t>3</a:t>
            </a:r>
            <a:r>
              <a:rPr lang="en-GB" sz="2400" dirty="0">
                <a:latin typeface="+mj-lt"/>
              </a:rPr>
              <a:t>.06</a:t>
            </a:r>
            <a:endParaRPr lang="id-ID" sz="2400" dirty="0">
              <a:latin typeface="+mj-lt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2226CF01-8C7C-6DE7-F759-A9046AA0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1372" y="4115507"/>
            <a:ext cx="3873378" cy="2076450"/>
          </a:xfrm>
          <a:prstGeom prst="rect">
            <a:avLst/>
          </a:prstGeom>
        </p:spPr>
      </p:pic>
      <p:pic>
        <p:nvPicPr>
          <p:cNvPr id="11" name="図 10" descr="デスクトップコンピューターの画面&#10;&#10;自動的に生成された説明">
            <a:extLst>
              <a:ext uri="{FF2B5EF4-FFF2-40B4-BE49-F238E27FC236}">
                <a16:creationId xmlns:a16="http://schemas.microsoft.com/office/drawing/2014/main" id="{90935E09-74A8-DA63-97D9-8443D12CD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967" y="4110446"/>
            <a:ext cx="215009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chemeClr val="accent5"/>
                </a:solidFill>
              </a:rPr>
              <a:t>Google Workspace for Education</a:t>
            </a:r>
            <a:endParaRPr lang="en-US" b="0" dirty="0">
              <a:solidFill>
                <a:schemeClr val="accent5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10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E0D99B-8370-7813-6643-74DBC69057C1}"/>
              </a:ext>
            </a:extLst>
          </p:cNvPr>
          <p:cNvSpPr txBox="1"/>
          <p:nvPr/>
        </p:nvSpPr>
        <p:spPr>
          <a:xfrm>
            <a:off x="925284" y="1456031"/>
            <a:ext cx="108067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bg2"/>
                </a:solidFill>
                <a:cs typeface="Arial"/>
              </a:rPr>
              <a:t>Classroom</a:t>
            </a:r>
            <a:r>
              <a:rPr lang="ja-JP" altLang="en-US" dirty="0">
                <a:solidFill>
                  <a:schemeClr val="bg2"/>
                </a:solidFill>
                <a:cs typeface="Arial"/>
              </a:rPr>
              <a:t>、</a:t>
            </a:r>
            <a:r>
              <a:rPr lang="en-US" altLang="ja-JP" dirty="0">
                <a:solidFill>
                  <a:schemeClr val="bg2"/>
                </a:solidFill>
                <a:cs typeface="Arial"/>
              </a:rPr>
              <a:t>Meet</a:t>
            </a:r>
            <a:r>
              <a:rPr lang="ja-JP" altLang="en-US" dirty="0">
                <a:solidFill>
                  <a:schemeClr val="bg2"/>
                </a:solidFill>
                <a:cs typeface="Arial"/>
              </a:rPr>
              <a:t>、ドキュメント、スライドなどのシンプルで柔軟なツールを使用した教育と学習でコラボレーションやコミュニケーションの促進、指導の効率化、デジタル学習環境の安全維持を図ることができます。</a:t>
            </a:r>
            <a:endParaRPr lang="en-US" altLang="ja-JP" baseline="300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E9DD63A-D120-5F99-6EF7-A8ABD3C6D635}"/>
              </a:ext>
            </a:extLst>
          </p:cNvPr>
          <p:cNvSpPr/>
          <p:nvPr/>
        </p:nvSpPr>
        <p:spPr>
          <a:xfrm>
            <a:off x="1038225" y="3923580"/>
            <a:ext cx="2019300" cy="216010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EE25B33-AC10-FDC5-3B58-5C4C28A91222}"/>
              </a:ext>
            </a:extLst>
          </p:cNvPr>
          <p:cNvSpPr/>
          <p:nvPr/>
        </p:nvSpPr>
        <p:spPr>
          <a:xfrm>
            <a:off x="3289300" y="3923580"/>
            <a:ext cx="2019300" cy="216010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A302013-D92E-37F2-0F4A-5B63CC5A0C97}"/>
              </a:ext>
            </a:extLst>
          </p:cNvPr>
          <p:cNvSpPr/>
          <p:nvPr/>
        </p:nvSpPr>
        <p:spPr>
          <a:xfrm>
            <a:off x="5540375" y="3923580"/>
            <a:ext cx="2019300" cy="216010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A35890-330B-A894-E82C-B5821306C178}"/>
              </a:ext>
            </a:extLst>
          </p:cNvPr>
          <p:cNvSpPr/>
          <p:nvPr/>
        </p:nvSpPr>
        <p:spPr>
          <a:xfrm>
            <a:off x="7791450" y="3923580"/>
            <a:ext cx="2019300" cy="216010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95397FC-65D6-5A54-791C-221A2145A15B}"/>
              </a:ext>
            </a:extLst>
          </p:cNvPr>
          <p:cNvSpPr/>
          <p:nvPr/>
        </p:nvSpPr>
        <p:spPr>
          <a:xfrm>
            <a:off x="10020300" y="3923580"/>
            <a:ext cx="2171700" cy="2160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4DB315-92F7-5559-00AA-2F186FDDB317}"/>
              </a:ext>
            </a:extLst>
          </p:cNvPr>
          <p:cNvSpPr txBox="1"/>
          <p:nvPr/>
        </p:nvSpPr>
        <p:spPr>
          <a:xfrm>
            <a:off x="1000124" y="3259393"/>
            <a:ext cx="8810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91919"/>
                </a:solidFill>
                <a:cs typeface="Arial"/>
              </a:rPr>
              <a:t>所属する教育機関のニーズに合わせた柔軟なソリューションの選択肢を広げ、細かくコントロールします。</a:t>
            </a:r>
            <a:endParaRPr lang="en-US" altLang="ja-JP" sz="1400" dirty="0">
              <a:solidFill>
                <a:srgbClr val="191919"/>
              </a:solidFill>
              <a:cs typeface="Arial"/>
            </a:endParaRPr>
          </a:p>
          <a:p>
            <a:r>
              <a:rPr lang="ja-JP" altLang="en-US" sz="1400" dirty="0">
                <a:solidFill>
                  <a:srgbClr val="191919"/>
                </a:solidFill>
                <a:cs typeface="Arial"/>
              </a:rPr>
              <a:t>次のソリューションから選択できます。</a:t>
            </a:r>
            <a:endParaRPr lang="ja-JP" altLang="en-US" sz="1400" dirty="0">
              <a:solidFill>
                <a:srgbClr val="191919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CDF9EF-FF6C-1AF4-0956-D9801AC70998}"/>
              </a:ext>
            </a:extLst>
          </p:cNvPr>
          <p:cNvSpPr txBox="1"/>
          <p:nvPr/>
        </p:nvSpPr>
        <p:spPr>
          <a:xfrm>
            <a:off x="1058861" y="3978662"/>
            <a:ext cx="205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Education</a:t>
            </a:r>
          </a:p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Fundamentals</a:t>
            </a:r>
            <a:endParaRPr lang="ja-JP" altLang="en-US" sz="1600" dirty="0">
              <a:solidFill>
                <a:srgbClr val="2F967C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5AB006-FF75-7EA7-1326-DE307D896971}"/>
              </a:ext>
            </a:extLst>
          </p:cNvPr>
          <p:cNvSpPr txBox="1"/>
          <p:nvPr/>
        </p:nvSpPr>
        <p:spPr>
          <a:xfrm>
            <a:off x="3297236" y="3978662"/>
            <a:ext cx="205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Education</a:t>
            </a:r>
          </a:p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Standard</a:t>
            </a:r>
            <a:endParaRPr lang="ja-JP" altLang="en-US" sz="1600" dirty="0">
              <a:solidFill>
                <a:srgbClr val="2F967C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90D40A-C182-15BD-2D19-894AFF946677}"/>
              </a:ext>
            </a:extLst>
          </p:cNvPr>
          <p:cNvSpPr txBox="1"/>
          <p:nvPr/>
        </p:nvSpPr>
        <p:spPr>
          <a:xfrm>
            <a:off x="5554661" y="3978662"/>
            <a:ext cx="205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Education</a:t>
            </a:r>
          </a:p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Learning Upgrade</a:t>
            </a:r>
            <a:endParaRPr lang="ja-JP" altLang="en-US" sz="1600" dirty="0">
              <a:solidFill>
                <a:srgbClr val="2F967C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5F737B-7FE3-DC79-92C2-DA4923BA5606}"/>
              </a:ext>
            </a:extLst>
          </p:cNvPr>
          <p:cNvSpPr txBox="1"/>
          <p:nvPr/>
        </p:nvSpPr>
        <p:spPr>
          <a:xfrm>
            <a:off x="7802561" y="3978662"/>
            <a:ext cx="205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Education</a:t>
            </a:r>
          </a:p>
          <a:p>
            <a:r>
              <a:rPr lang="en-US" altLang="ja-JP" sz="1600" dirty="0">
                <a:solidFill>
                  <a:srgbClr val="2F967C"/>
                </a:solidFill>
                <a:cs typeface="Arial"/>
              </a:rPr>
              <a:t>Plus</a:t>
            </a:r>
            <a:endParaRPr lang="ja-JP" altLang="en-US" sz="1600" dirty="0">
              <a:solidFill>
                <a:srgbClr val="2F967C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CE4470C-EC15-9721-AC57-3A27E7252475}"/>
              </a:ext>
            </a:extLst>
          </p:cNvPr>
          <p:cNvSpPr/>
          <p:nvPr/>
        </p:nvSpPr>
        <p:spPr>
          <a:xfrm>
            <a:off x="10020300" y="3381609"/>
            <a:ext cx="1246414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統計データ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F6760AA-C23F-2E39-3993-F5F7B895EEC0}"/>
              </a:ext>
            </a:extLst>
          </p:cNvPr>
          <p:cNvSpPr txBox="1"/>
          <p:nvPr/>
        </p:nvSpPr>
        <p:spPr>
          <a:xfrm>
            <a:off x="10069513" y="3978662"/>
            <a:ext cx="2122488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現在、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1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億 </a:t>
            </a: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7,000 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万人を超える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世界中の生徒と教育者が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Google Workspace for</a:t>
            </a: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Education 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を利用しています。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(2021.02)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77CB5A1-5B83-892F-2F4B-B5FB40E3EB09}"/>
              </a:ext>
            </a:extLst>
          </p:cNvPr>
          <p:cNvSpPr txBox="1"/>
          <p:nvPr/>
        </p:nvSpPr>
        <p:spPr>
          <a:xfrm>
            <a:off x="1039812" y="4629860"/>
            <a:ext cx="2122488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安全なプラットフォーム上での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協働学習を可能にする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無料ツール</a:t>
            </a:r>
            <a:r>
              <a:rPr lang="en-US" altLang="ja-JP" sz="1200" baseline="30000" dirty="0">
                <a:solidFill>
                  <a:schemeClr val="accent5"/>
                </a:solidFill>
                <a:cs typeface="Arial"/>
              </a:rPr>
              <a:t>※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650216-1AFD-BC32-22FD-F8E1DA8125BF}"/>
              </a:ext>
            </a:extLst>
          </p:cNvPr>
          <p:cNvSpPr txBox="1"/>
          <p:nvPr/>
        </p:nvSpPr>
        <p:spPr>
          <a:xfrm>
            <a:off x="1039812" y="5649035"/>
            <a:ext cx="2017713" cy="36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ja-JP" sz="800" dirty="0">
                <a:solidFill>
                  <a:schemeClr val="accent5"/>
                </a:solidFill>
                <a:cs typeface="Arial"/>
              </a:rPr>
              <a:t>※</a:t>
            </a:r>
            <a:r>
              <a:rPr lang="ja-JP" altLang="en-US" sz="800" dirty="0">
                <a:solidFill>
                  <a:schemeClr val="accent5"/>
                </a:solidFill>
                <a:cs typeface="Arial"/>
              </a:rPr>
              <a:t>所定の要件を満たす機関が</a:t>
            </a:r>
            <a:endParaRPr lang="en-US" altLang="ja-JP" sz="8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800" dirty="0">
                <a:solidFill>
                  <a:schemeClr val="accent5"/>
                </a:solidFill>
                <a:cs typeface="Arial"/>
              </a:rPr>
              <a:t>　無料で利用可能</a:t>
            </a:r>
            <a:endParaRPr lang="en-US" altLang="ja-JP" sz="800" baseline="30000" dirty="0"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49CA2FF-2E7A-626C-1DA2-54F00B3DB516}"/>
              </a:ext>
            </a:extLst>
          </p:cNvPr>
          <p:cNvSpPr txBox="1"/>
          <p:nvPr/>
        </p:nvSpPr>
        <p:spPr>
          <a:xfrm>
            <a:off x="3278187" y="4629860"/>
            <a:ext cx="2122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高度なセキュリティツールと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分析ツールで学習環境の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可視性と管理性を高めることで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リスクと脅威を緩和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FF999B4-7A26-1A74-F5E2-AED8923BB7F6}"/>
              </a:ext>
            </a:extLst>
          </p:cNvPr>
          <p:cNvSpPr txBox="1"/>
          <p:nvPr/>
        </p:nvSpPr>
        <p:spPr>
          <a:xfrm>
            <a:off x="5545137" y="4629860"/>
            <a:ext cx="2122488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コミュニケーションと授業内容を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充実させ、学問的誠実性を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促す教育者向け拡張ツール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F548BB-02EB-D577-9261-7EFAF3B3DB9C}"/>
              </a:ext>
            </a:extLst>
          </p:cNvPr>
          <p:cNvSpPr txBox="1"/>
          <p:nvPr/>
        </p:nvSpPr>
        <p:spPr>
          <a:xfrm>
            <a:off x="7783512" y="4629860"/>
            <a:ext cx="2122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高度なセキュリティツールと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分析の機能、授業と学習を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支援する拡張機能などを含む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包括的ソリューション</a:t>
            </a:r>
            <a:endParaRPr lang="en-US" altLang="ja-JP" sz="1200" dirty="0">
              <a:solidFill>
                <a:schemeClr val="accent5"/>
              </a:solidFill>
              <a:cs typeface="Arial"/>
            </a:endParaRPr>
          </a:p>
        </p:txBody>
      </p:sp>
      <p:pic>
        <p:nvPicPr>
          <p:cNvPr id="28" name="図 27" descr="テキスト&#10;&#10;低い精度で自動的に生成された説明">
            <a:extLst>
              <a:ext uri="{FF2B5EF4-FFF2-40B4-BE49-F238E27FC236}">
                <a16:creationId xmlns:a16="http://schemas.microsoft.com/office/drawing/2014/main" id="{B4B29CEF-5CEF-9DFE-686F-37BDD355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61" y="2298411"/>
            <a:ext cx="3242529" cy="7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chemeClr val="accent5"/>
                </a:solidFill>
              </a:rPr>
              <a:t>Google</a:t>
            </a:r>
            <a:r>
              <a:rPr lang="ja-JP" altLang="en-US" b="0" dirty="0">
                <a:solidFill>
                  <a:schemeClr val="accent5"/>
                </a:solidFill>
              </a:rPr>
              <a:t> </a:t>
            </a:r>
            <a:r>
              <a:rPr lang="en-US" altLang="ja-JP" b="0" dirty="0">
                <a:solidFill>
                  <a:schemeClr val="accent5"/>
                </a:solidFill>
              </a:rPr>
              <a:t>Classroom</a:t>
            </a:r>
            <a:endParaRPr lang="en-US" b="0" dirty="0">
              <a:solidFill>
                <a:schemeClr val="accent5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11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E0D99B-8370-7813-6643-74DBC69057C1}"/>
              </a:ext>
            </a:extLst>
          </p:cNvPr>
          <p:cNvSpPr txBox="1"/>
          <p:nvPr/>
        </p:nvSpPr>
        <p:spPr>
          <a:xfrm>
            <a:off x="925284" y="1456031"/>
            <a:ext cx="108067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ja-JP" altLang="en-US" sz="2000" dirty="0">
                <a:solidFill>
                  <a:schemeClr val="bg2"/>
                </a:solidFill>
                <a:cs typeface="Arial"/>
              </a:rPr>
              <a:t>教育と学習のための中心的な場所である </a:t>
            </a:r>
            <a:r>
              <a:rPr lang="en-US" altLang="ja-JP" sz="2000" dirty="0">
                <a:solidFill>
                  <a:schemeClr val="bg2"/>
                </a:solidFill>
                <a:cs typeface="Arial"/>
              </a:rPr>
              <a:t>Classroom </a:t>
            </a:r>
            <a:r>
              <a:rPr lang="ja-JP" altLang="en-US" sz="2000" dirty="0">
                <a:solidFill>
                  <a:schemeClr val="bg2"/>
                </a:solidFill>
                <a:cs typeface="Arial"/>
              </a:rPr>
              <a:t>は、教育者が学習体験を管理、測定、拡充　するための使いやすく安全なツールです。</a:t>
            </a:r>
            <a:endParaRPr lang="en-US" altLang="ja-JP" sz="2000" baseline="300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0AB6A68-67FC-177D-F82C-8E0EA03ADE9C}"/>
              </a:ext>
            </a:extLst>
          </p:cNvPr>
          <p:cNvSpPr/>
          <p:nvPr/>
        </p:nvSpPr>
        <p:spPr>
          <a:xfrm>
            <a:off x="1011009" y="2468220"/>
            <a:ext cx="2457450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主な利点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17622B-B8FC-AD15-FCCB-CC867CDE9481}"/>
              </a:ext>
            </a:extLst>
          </p:cNvPr>
          <p:cNvSpPr txBox="1"/>
          <p:nvPr/>
        </p:nvSpPr>
        <p:spPr>
          <a:xfrm>
            <a:off x="925284" y="3087682"/>
            <a:ext cx="34766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ja-JP" sz="1600" dirty="0">
                <a:solidFill>
                  <a:srgbClr val="2F967C"/>
                </a:solidFill>
                <a:cs typeface="Arial"/>
              </a:rPr>
              <a:t>Google Workspace for Education</a:t>
            </a:r>
          </a:p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のツールとシームレスに連携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帯域幅が狭くても、どのデバイスからでも簡単に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Classroom 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にアクセスできます。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4087D6-16C0-54C0-55F8-8B359210E4E3}"/>
              </a:ext>
            </a:extLst>
          </p:cNvPr>
          <p:cNvSpPr txBox="1"/>
          <p:nvPr/>
        </p:nvSpPr>
        <p:spPr>
          <a:xfrm>
            <a:off x="925284" y="4564057"/>
            <a:ext cx="347662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クラス管理を簡素化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その一方で、ルーブリックや生徒の提出物と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一緒に表示されるコメントバックにより、採点と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フィードバックに透明性を確保します。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279563-9790-3287-50D7-B0B3D7996065}"/>
              </a:ext>
            </a:extLst>
          </p:cNvPr>
          <p:cNvSpPr txBox="1"/>
          <p:nvPr/>
        </p:nvSpPr>
        <p:spPr>
          <a:xfrm>
            <a:off x="4773383" y="3087682"/>
            <a:ext cx="34766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生徒のエンゲージメントと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独創的な思考を向上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生徒の生産性を高める学習環境をパーソナ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ライズして構築できます。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9C8335-B764-783E-FBEB-5D93093BFADF}"/>
              </a:ext>
            </a:extLst>
          </p:cNvPr>
          <p:cNvSpPr txBox="1"/>
          <p:nvPr/>
        </p:nvSpPr>
        <p:spPr>
          <a:xfrm>
            <a:off x="4773383" y="4564057"/>
            <a:ext cx="347662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安全なプラットフォームで教育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学校ともに成長するプラットフォームで、導入と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エンゲージメントを分析するための優れた可視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性、洞察力、管理性を提供します。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0182E6D-6432-E82C-ACA9-7B3179B87642}"/>
              </a:ext>
            </a:extLst>
          </p:cNvPr>
          <p:cNvSpPr/>
          <p:nvPr/>
        </p:nvSpPr>
        <p:spPr>
          <a:xfrm>
            <a:off x="8382000" y="3128716"/>
            <a:ext cx="3810000" cy="2219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29D58F-C7C7-4AF3-CE2A-9D79862DAD1C}"/>
              </a:ext>
            </a:extLst>
          </p:cNvPr>
          <p:cNvSpPr txBox="1"/>
          <p:nvPr/>
        </p:nvSpPr>
        <p:spPr>
          <a:xfrm>
            <a:off x="8545511" y="3244834"/>
            <a:ext cx="298926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世界中で </a:t>
            </a: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1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億 </a:t>
            </a: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5,000 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万人以上の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生徒と教育者が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Google Classroom </a:t>
            </a:r>
            <a:r>
              <a:rPr lang="ja-JP" altLang="en-US" sz="1200" dirty="0">
                <a:solidFill>
                  <a:srgbClr val="191919"/>
                </a:solidFill>
                <a:cs typeface="Arial"/>
              </a:rPr>
              <a:t>を使用しています。</a:t>
            </a:r>
            <a:endParaRPr lang="en-US" altLang="ja-JP" sz="12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200" dirty="0">
                <a:solidFill>
                  <a:srgbClr val="191919"/>
                </a:solidFill>
                <a:cs typeface="Arial"/>
              </a:rPr>
              <a:t>(2021.02)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7A9E070-67E9-4E9E-94DE-C89EE3D812D1}"/>
              </a:ext>
            </a:extLst>
          </p:cNvPr>
          <p:cNvSpPr/>
          <p:nvPr/>
        </p:nvSpPr>
        <p:spPr>
          <a:xfrm>
            <a:off x="8383359" y="2468220"/>
            <a:ext cx="1348470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統計データ</a:t>
            </a:r>
          </a:p>
        </p:txBody>
      </p:sp>
      <p:pic>
        <p:nvPicPr>
          <p:cNvPr id="19" name="図 18" descr="アイコン&#10;&#10;自動的に生成された説明">
            <a:extLst>
              <a:ext uri="{FF2B5EF4-FFF2-40B4-BE49-F238E27FC236}">
                <a16:creationId xmlns:a16="http://schemas.microsoft.com/office/drawing/2014/main" id="{D4631D61-8206-EB41-AB3B-84A0AD9E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611" y="4268893"/>
            <a:ext cx="216243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>
                <a:solidFill>
                  <a:schemeClr val="bg1"/>
                </a:solidFill>
              </a:rPr>
              <a:t>インクルーシブ電子黒板 </a:t>
            </a:r>
            <a:r>
              <a:rPr lang="en-US" altLang="ja-JP" b="0" dirty="0">
                <a:solidFill>
                  <a:schemeClr val="bg1"/>
                </a:solidFill>
              </a:rPr>
              <a:t>MIRAI TOUCH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12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E0D99B-8370-7813-6643-74DBC69057C1}"/>
              </a:ext>
            </a:extLst>
          </p:cNvPr>
          <p:cNvSpPr txBox="1"/>
          <p:nvPr/>
        </p:nvSpPr>
        <p:spPr>
          <a:xfrm>
            <a:off x="925284" y="1456031"/>
            <a:ext cx="108067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l"/>
            </a:pPr>
            <a:r>
              <a:rPr lang="ja-JP" altLang="en-US" sz="2000" dirty="0">
                <a:solidFill>
                  <a:schemeClr val="bg2"/>
                </a:solidFill>
                <a:cs typeface="Arial"/>
              </a:rPr>
              <a:t>業界初</a:t>
            </a:r>
            <a:r>
              <a:rPr lang="en-US" altLang="ja-JP" sz="2000" dirty="0">
                <a:solidFill>
                  <a:schemeClr val="bg2"/>
                </a:solidFill>
                <a:cs typeface="Arial"/>
              </a:rPr>
              <a:t>!! “</a:t>
            </a:r>
            <a:r>
              <a:rPr lang="en-US" altLang="ja-JP" sz="2000" dirty="0" err="1">
                <a:solidFill>
                  <a:schemeClr val="bg2"/>
                </a:solidFill>
                <a:cs typeface="Arial"/>
              </a:rPr>
              <a:t>ChromeOS</a:t>
            </a:r>
            <a:r>
              <a:rPr lang="en-US" altLang="ja-JP" sz="2000" dirty="0">
                <a:solidFill>
                  <a:schemeClr val="bg2"/>
                </a:solidFill>
                <a:cs typeface="Arial"/>
              </a:rPr>
              <a:t> Flex”</a:t>
            </a:r>
            <a:r>
              <a:rPr lang="ja-JP" altLang="en-US" sz="2000" dirty="0">
                <a:solidFill>
                  <a:schemeClr val="bg2"/>
                </a:solidFill>
                <a:cs typeface="Arial"/>
              </a:rPr>
              <a:t> 内蔵型電子黒板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469230-615D-202F-B65A-DAAEACC2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31" y="976007"/>
            <a:ext cx="1323776" cy="423609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764540C-95F0-A31A-5B70-58F791495FBE}"/>
              </a:ext>
            </a:extLst>
          </p:cNvPr>
          <p:cNvCxnSpPr>
            <a:cxnSpLocks/>
          </p:cNvCxnSpPr>
          <p:nvPr/>
        </p:nvCxnSpPr>
        <p:spPr>
          <a:xfrm>
            <a:off x="7787115" y="993718"/>
            <a:ext cx="0" cy="38589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48BEC727-E8B5-4715-0FFE-C27764F5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63" y="1492563"/>
            <a:ext cx="1870075" cy="283345"/>
          </a:xfrm>
          <a:prstGeom prst="rect">
            <a:avLst/>
          </a:prstGeom>
        </p:spPr>
      </p:pic>
      <p:pic>
        <p:nvPicPr>
          <p:cNvPr id="14" name="図 1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C2F395F6-279A-4CB5-1455-81F7B5EA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06" y="1955791"/>
            <a:ext cx="3428973" cy="21416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A4785B2-1EC6-2FE2-836F-F604F0C405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5967" y="4173886"/>
            <a:ext cx="4587309" cy="236565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B6C17DD-59A3-F7FD-A806-B101C6052F88}"/>
              </a:ext>
            </a:extLst>
          </p:cNvPr>
          <p:cNvSpPr/>
          <p:nvPr/>
        </p:nvSpPr>
        <p:spPr>
          <a:xfrm>
            <a:off x="7633925" y="5913156"/>
            <a:ext cx="2650528" cy="75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■型番：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M65CE2X</a:t>
            </a: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、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M75CE2X(</a:t>
            </a: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ディスプレイ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)</a:t>
            </a:r>
          </a:p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　　　　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MP-STC75</a:t>
            </a: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、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MP-STC75UD(</a:t>
            </a: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スタンド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)</a:t>
            </a:r>
          </a:p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　　　　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MP-OPS-FW(</a:t>
            </a:r>
            <a:r>
              <a:rPr kumimoji="1" lang="ja-JP" altLang="en-US" sz="900" dirty="0">
                <a:solidFill>
                  <a:schemeClr val="bg2"/>
                </a:solidFill>
                <a:cs typeface="メイリオ" pitchFamily="50" charset="-128"/>
              </a:rPr>
              <a:t>内蔵ユニット</a:t>
            </a:r>
            <a:r>
              <a:rPr kumimoji="1" lang="en-US" altLang="ja-JP" sz="900" dirty="0">
                <a:solidFill>
                  <a:schemeClr val="bg2"/>
                </a:solidFill>
                <a:cs typeface="メイリオ" pitchFamily="50" charset="-128"/>
              </a:rPr>
              <a:t>)</a:t>
            </a:r>
          </a:p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ja-JP" altLang="en-US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■市場想定価格：</a:t>
            </a:r>
            <a:r>
              <a:rPr kumimoji="1" lang="en-US" altLang="ja-JP" sz="900" kern="0" dirty="0">
                <a:solidFill>
                  <a:schemeClr val="bg2"/>
                </a:solidFill>
                <a:cs typeface="メイリオ" pitchFamily="50" charset="-128"/>
              </a:rPr>
              <a:t>OPEN</a:t>
            </a:r>
            <a:r>
              <a:rPr kumimoji="1" lang="ja-JP" altLang="en-US" sz="900" kern="0" dirty="0">
                <a:solidFill>
                  <a:schemeClr val="bg2"/>
                </a:solidFill>
                <a:cs typeface="メイリオ" pitchFamily="50" charset="-128"/>
              </a:rPr>
              <a:t>価格</a:t>
            </a:r>
            <a:endParaRPr kumimoji="1" lang="en-US" altLang="ja-JP" sz="900" dirty="0">
              <a:solidFill>
                <a:schemeClr val="bg2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2392711-C777-BD05-7EA5-B10CE1C26A22}"/>
              </a:ext>
            </a:extLst>
          </p:cNvPr>
          <p:cNvSpPr/>
          <p:nvPr/>
        </p:nvSpPr>
        <p:spPr>
          <a:xfrm>
            <a:off x="10080839" y="5913156"/>
            <a:ext cx="211116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en-US" altLang="ja-JP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※</a:t>
            </a:r>
            <a:r>
              <a:rPr kumimoji="1" lang="ja-JP" altLang="en-US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別途、設置・設定作業が必要です</a:t>
            </a:r>
            <a:endParaRPr kumimoji="1" lang="en-US" altLang="ja-JP" sz="900" dirty="0">
              <a:solidFill>
                <a:schemeClr val="bg2"/>
              </a:solidFill>
              <a:latin typeface="+mn-ea"/>
              <a:cs typeface="メイリオ" pitchFamily="50" charset="-128"/>
            </a:endParaRPr>
          </a:p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en-US" altLang="ja-JP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※</a:t>
            </a:r>
            <a:r>
              <a:rPr kumimoji="1" lang="ja-JP" altLang="en-US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配送費用は本体代に含まれます</a:t>
            </a:r>
            <a:endParaRPr kumimoji="1" lang="en-US" altLang="ja-JP" sz="900" dirty="0">
              <a:solidFill>
                <a:schemeClr val="bg2"/>
              </a:solidFill>
              <a:latin typeface="+mn-ea"/>
              <a:cs typeface="メイリオ" pitchFamily="50" charset="-128"/>
            </a:endParaRPr>
          </a:p>
          <a:p>
            <a:pPr defTabSz="844083" fontAlgn="base">
              <a:spcBef>
                <a:spcPct val="25000"/>
              </a:spcBef>
              <a:spcAft>
                <a:spcPct val="0"/>
              </a:spcAft>
              <a:tabLst>
                <a:tab pos="87313" algn="l"/>
                <a:tab pos="1436688" algn="l"/>
              </a:tabLst>
              <a:defRPr/>
            </a:pPr>
            <a:r>
              <a:rPr kumimoji="1" lang="en-US" altLang="ja-JP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   (</a:t>
            </a:r>
            <a:r>
              <a:rPr kumimoji="1" lang="ja-JP" altLang="en-US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一部、離島を除く</a:t>
            </a:r>
            <a:r>
              <a:rPr kumimoji="1" lang="en-US" altLang="ja-JP" sz="900" dirty="0">
                <a:solidFill>
                  <a:schemeClr val="bg2"/>
                </a:solidFill>
                <a:latin typeface="+mn-ea"/>
                <a:cs typeface="メイリオ" pitchFamily="50" charset="-128"/>
              </a:rPr>
              <a:t>)</a:t>
            </a:r>
          </a:p>
        </p:txBody>
      </p:sp>
      <p:pic>
        <p:nvPicPr>
          <p:cNvPr id="22" name="図 2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BBDDDB7-1D0A-A238-29F5-D24FE1B27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995" y="3995708"/>
            <a:ext cx="1415777" cy="1588737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47B5E1D-D752-F9FA-A091-7463FA2A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239" y="2009495"/>
            <a:ext cx="1446089" cy="1658276"/>
          </a:xfrm>
          <a:prstGeom prst="rect">
            <a:avLst/>
          </a:prstGeom>
        </p:spPr>
      </p:pic>
      <p:pic>
        <p:nvPicPr>
          <p:cNvPr id="24" name="図 23" descr="QR コード&#10;&#10;自動的に生成された説明">
            <a:extLst>
              <a:ext uri="{FF2B5EF4-FFF2-40B4-BE49-F238E27FC236}">
                <a16:creationId xmlns:a16="http://schemas.microsoft.com/office/drawing/2014/main" id="{BFB122D6-00A4-B211-154D-F96567A6E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975" y="2009495"/>
            <a:ext cx="1422909" cy="1777744"/>
          </a:xfrm>
          <a:prstGeom prst="rect">
            <a:avLst/>
          </a:prstGeom>
        </p:spPr>
      </p:pic>
      <p:pic>
        <p:nvPicPr>
          <p:cNvPr id="25" name="図 2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F030FBF-520D-7FCD-9F44-FBE05E1DF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431" y="3995708"/>
            <a:ext cx="1415776" cy="1774177"/>
          </a:xfrm>
          <a:prstGeom prst="rect">
            <a:avLst/>
          </a:prstGeom>
        </p:spPr>
      </p:pic>
      <p:pic>
        <p:nvPicPr>
          <p:cNvPr id="26" name="図 25" descr="テキスト&#10;&#10;自動的に生成された説明">
            <a:extLst>
              <a:ext uri="{FF2B5EF4-FFF2-40B4-BE49-F238E27FC236}">
                <a16:creationId xmlns:a16="http://schemas.microsoft.com/office/drawing/2014/main" id="{EF10CB4C-0514-792B-15B4-AD9BF5AB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9209" y="3995708"/>
            <a:ext cx="1549507" cy="1658276"/>
          </a:xfrm>
          <a:prstGeom prst="rect">
            <a:avLst/>
          </a:prstGeom>
        </p:spPr>
      </p:pic>
      <p:pic>
        <p:nvPicPr>
          <p:cNvPr id="27" name="図 26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8E9DBCAA-990E-A8D4-E2CB-9FD9810267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995" y="2009495"/>
            <a:ext cx="1471596" cy="165872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6242E4-EEF4-0E59-8DFD-00288D31FD54}"/>
              </a:ext>
            </a:extLst>
          </p:cNvPr>
          <p:cNvSpPr txBox="1"/>
          <p:nvPr/>
        </p:nvSpPr>
        <p:spPr>
          <a:xfrm>
            <a:off x="4615904" y="2743383"/>
            <a:ext cx="99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kumimoji="1" lang="ja-JP" altLang="en-US" sz="900" kern="0" dirty="0">
                <a:solidFill>
                  <a:schemeClr val="bg2"/>
                </a:solidFill>
                <a:latin typeface="+mn-ea"/>
                <a:cs typeface="Arial"/>
                <a:sym typeface="Arial"/>
              </a:rPr>
              <a:t>教育商材駅伝</a:t>
            </a:r>
            <a:endParaRPr kumimoji="1" lang="en-US" altLang="ja-JP" sz="900" kern="0" dirty="0">
              <a:solidFill>
                <a:schemeClr val="bg2"/>
              </a:solidFill>
              <a:latin typeface="+mn-ea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kumimoji="1" lang="ja-JP" altLang="en-US" sz="900" kern="0" dirty="0">
                <a:solidFill>
                  <a:schemeClr val="bg2"/>
                </a:solidFill>
                <a:latin typeface="+mn-ea"/>
                <a:cs typeface="Arial"/>
                <a:sym typeface="Arial"/>
              </a:rPr>
              <a:t>製品解説動画</a:t>
            </a:r>
            <a:endParaRPr kumimoji="1" lang="en-US" altLang="ja-JP" sz="900" kern="0" dirty="0">
              <a:solidFill>
                <a:schemeClr val="bg2"/>
              </a:solidFill>
              <a:latin typeface="+mn-ea"/>
              <a:cs typeface="Arial"/>
              <a:sym typeface="Arial"/>
            </a:endParaRPr>
          </a:p>
        </p:txBody>
      </p:sp>
      <p:pic>
        <p:nvPicPr>
          <p:cNvPr id="30" name="図 29" descr="QR コード&#10;&#10;自動的に生成された説明">
            <a:extLst>
              <a:ext uri="{FF2B5EF4-FFF2-40B4-BE49-F238E27FC236}">
                <a16:creationId xmlns:a16="http://schemas.microsoft.com/office/drawing/2014/main" id="{4362C8C9-184F-85B3-66F9-6AB4364635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5916" y="3106430"/>
            <a:ext cx="991036" cy="9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80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EBF197-E9E1-8EE5-323E-153B6BA165E4}"/>
              </a:ext>
            </a:extLst>
          </p:cNvPr>
          <p:cNvSpPr/>
          <p:nvPr/>
        </p:nvSpPr>
        <p:spPr>
          <a:xfrm>
            <a:off x="6396801" y="2092539"/>
            <a:ext cx="2560859" cy="4306398"/>
          </a:xfrm>
          <a:prstGeom prst="rect">
            <a:avLst/>
          </a:prstGeom>
          <a:solidFill>
            <a:srgbClr val="F1EF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Yu Gothic UI Semibold"/>
              <a:cs typeface="+mn-cs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AA381DF7-1779-B9DE-48CE-6DA3B8DC0E27}"/>
              </a:ext>
            </a:extLst>
          </p:cNvPr>
          <p:cNvSpPr/>
          <p:nvPr/>
        </p:nvSpPr>
        <p:spPr>
          <a:xfrm>
            <a:off x="1017721" y="2092285"/>
            <a:ext cx="2560859" cy="4306398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Yu Gothic UI Semibold"/>
              <a:cs typeface="+mn-cs"/>
            </a:endParaRPr>
          </a:p>
        </p:txBody>
      </p:sp>
      <p:pic>
        <p:nvPicPr>
          <p:cNvPr id="83" name="図 82" descr="ノートパソコンが置かれている&#10;&#10;自動的に生成された説明">
            <a:extLst>
              <a:ext uri="{FF2B5EF4-FFF2-40B4-BE49-F238E27FC236}">
                <a16:creationId xmlns:a16="http://schemas.microsoft.com/office/drawing/2014/main" id="{905D99D3-ECD9-2D7A-DFE0-D5D4CF82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90" y="5098344"/>
            <a:ext cx="1799246" cy="11994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rgbClr val="0070C0"/>
                </a:solidFill>
              </a:rPr>
              <a:t>Surface </a:t>
            </a:r>
            <a:r>
              <a:rPr lang="ja-JP" altLang="en-US" b="0" dirty="0"/>
              <a:t>デバイスファミリー</a:t>
            </a:r>
            <a:endParaRPr lang="en-US" b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2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7E55F9E-996A-1D63-2D33-E079A019B0BE}"/>
              </a:ext>
            </a:extLst>
          </p:cNvPr>
          <p:cNvSpPr/>
          <p:nvPr/>
        </p:nvSpPr>
        <p:spPr>
          <a:xfrm>
            <a:off x="1017721" y="1619838"/>
            <a:ext cx="2560859" cy="440530"/>
          </a:xfrm>
          <a:prstGeom prst="rect">
            <a:avLst/>
          </a:prstGeom>
          <a:solidFill>
            <a:srgbClr val="005758">
              <a:lumMod val="25000"/>
              <a:lumOff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エントリー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2280877-52B3-CCD6-B150-52DCD2EB4C0E}"/>
              </a:ext>
            </a:extLst>
          </p:cNvPr>
          <p:cNvSpPr/>
          <p:nvPr/>
        </p:nvSpPr>
        <p:spPr>
          <a:xfrm>
            <a:off x="3702503" y="1619838"/>
            <a:ext cx="2560859" cy="440530"/>
          </a:xfrm>
          <a:prstGeom prst="rect">
            <a:avLst/>
          </a:prstGeom>
          <a:solidFill>
            <a:srgbClr val="005758">
              <a:lumMod val="50000"/>
              <a:lumOff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スタンダード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B0A78ED-59CB-E4D4-1AAA-2774EA253DCE}"/>
              </a:ext>
            </a:extLst>
          </p:cNvPr>
          <p:cNvSpPr/>
          <p:nvPr/>
        </p:nvSpPr>
        <p:spPr>
          <a:xfrm>
            <a:off x="3699315" y="2092539"/>
            <a:ext cx="2560859" cy="4306398"/>
          </a:xfrm>
          <a:prstGeom prst="rect">
            <a:avLst/>
          </a:prstGeom>
          <a:solidFill>
            <a:srgbClr val="F1EF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Yu Gothic UI Semibold"/>
              <a:cs typeface="+mn-cs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65D8B78-5F0B-3B3B-6B0D-C00F706A6FA3}"/>
              </a:ext>
            </a:extLst>
          </p:cNvPr>
          <p:cNvSpPr/>
          <p:nvPr/>
        </p:nvSpPr>
        <p:spPr>
          <a:xfrm>
            <a:off x="6395946" y="1619838"/>
            <a:ext cx="2560859" cy="440530"/>
          </a:xfrm>
          <a:prstGeom prst="rect">
            <a:avLst/>
          </a:prstGeom>
          <a:solidFill>
            <a:srgbClr val="005758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ハイエンドモデル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9CB40D15-4247-7925-9AF6-386ACD79C3EF}"/>
              </a:ext>
            </a:extLst>
          </p:cNvPr>
          <p:cNvSpPr/>
          <p:nvPr/>
        </p:nvSpPr>
        <p:spPr>
          <a:xfrm>
            <a:off x="9080728" y="1619838"/>
            <a:ext cx="2560859" cy="440530"/>
          </a:xfrm>
          <a:prstGeom prst="rect">
            <a:avLst/>
          </a:prstGeom>
          <a:solidFill>
            <a:srgbClr val="06BD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グループワーク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3289BB7F-ABF0-1FCC-39BA-5F956C2CBEB5}"/>
              </a:ext>
            </a:extLst>
          </p:cNvPr>
          <p:cNvSpPr/>
          <p:nvPr/>
        </p:nvSpPr>
        <p:spPr>
          <a:xfrm>
            <a:off x="9080728" y="2085488"/>
            <a:ext cx="2560859" cy="4306398"/>
          </a:xfrm>
          <a:prstGeom prst="rect">
            <a:avLst/>
          </a:prstGeom>
          <a:solidFill>
            <a:srgbClr val="F1EF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Yu Gothic UI Semibold"/>
              <a:cs typeface="+mn-cs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74AF12B-78C6-2C42-5521-8F28466126AC}"/>
              </a:ext>
            </a:extLst>
          </p:cNvPr>
          <p:cNvSpPr txBox="1"/>
          <p:nvPr/>
        </p:nvSpPr>
        <p:spPr>
          <a:xfrm>
            <a:off x="5017483" y="4348805"/>
            <a:ext cx="1916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Laptop 5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2608231-A68F-C766-643B-41593E60CEE1}"/>
              </a:ext>
            </a:extLst>
          </p:cNvPr>
          <p:cNvSpPr txBox="1"/>
          <p:nvPr/>
        </p:nvSpPr>
        <p:spPr>
          <a:xfrm>
            <a:off x="3646614" y="2416491"/>
            <a:ext cx="1581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 Pro 9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2B8E11B-5611-E7FE-B0F0-27DCEEB905BE}"/>
              </a:ext>
            </a:extLst>
          </p:cNvPr>
          <p:cNvSpPr txBox="1"/>
          <p:nvPr/>
        </p:nvSpPr>
        <p:spPr>
          <a:xfrm>
            <a:off x="6463217" y="2150093"/>
            <a:ext cx="120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Studio 2+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B1D2AD7-6903-8B86-7621-F761348FD97D}"/>
              </a:ext>
            </a:extLst>
          </p:cNvPr>
          <p:cNvSpPr txBox="1"/>
          <p:nvPr/>
        </p:nvSpPr>
        <p:spPr>
          <a:xfrm>
            <a:off x="6522631" y="4323843"/>
            <a:ext cx="1561192" cy="55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Laptop Studio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3C4F87B-7EDE-7E95-3CBE-001122373E1B}"/>
              </a:ext>
            </a:extLst>
          </p:cNvPr>
          <p:cNvSpPr txBox="1"/>
          <p:nvPr/>
        </p:nvSpPr>
        <p:spPr>
          <a:xfrm>
            <a:off x="9082435" y="2150093"/>
            <a:ext cx="2560859" cy="32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 Hub 2S</a:t>
            </a:r>
          </a:p>
        </p:txBody>
      </p:sp>
      <p:pic>
        <p:nvPicPr>
          <p:cNvPr id="66" name="図 65" descr="家具, テーブル, 座る, 椅子 が含まれている画像&#10;&#10;自動的に生成された説明">
            <a:extLst>
              <a:ext uri="{FF2B5EF4-FFF2-40B4-BE49-F238E27FC236}">
                <a16:creationId xmlns:a16="http://schemas.microsoft.com/office/drawing/2014/main" id="{ECB0A97F-9AA1-B1A6-8032-C1DC89660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r="29366"/>
          <a:stretch/>
        </p:blipFill>
        <p:spPr>
          <a:xfrm>
            <a:off x="8899495" y="2228410"/>
            <a:ext cx="2768631" cy="4406027"/>
          </a:xfrm>
          <a:prstGeom prst="rect">
            <a:avLst/>
          </a:prstGeom>
        </p:spPr>
      </p:pic>
      <p:pic>
        <p:nvPicPr>
          <p:cNvPr id="68" name="図 67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063D3655-3F37-677E-DFE8-D69F73BAD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7" r="7837"/>
          <a:stretch/>
        </p:blipFill>
        <p:spPr>
          <a:xfrm>
            <a:off x="6995146" y="4874421"/>
            <a:ext cx="1987055" cy="1389469"/>
          </a:xfrm>
          <a:prstGeom prst="rect">
            <a:avLst/>
          </a:prstGeom>
        </p:spPr>
      </p:pic>
      <p:pic>
        <p:nvPicPr>
          <p:cNvPr id="74" name="図 73" descr="ノートパソコンの上に置かれている&#10;&#10;自動的に生成された説明">
            <a:extLst>
              <a:ext uri="{FF2B5EF4-FFF2-40B4-BE49-F238E27FC236}">
                <a16:creationId xmlns:a16="http://schemas.microsoft.com/office/drawing/2014/main" id="{1041D8E6-DF6D-66AD-1E05-0CEEED224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178" y="2235493"/>
            <a:ext cx="2431452" cy="1367692"/>
          </a:xfrm>
          <a:prstGeom prst="rect">
            <a:avLst/>
          </a:prstGeom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D911108-B958-39EC-ECFA-B0E1A2D36EF8}"/>
              </a:ext>
            </a:extLst>
          </p:cNvPr>
          <p:cNvSpPr txBox="1"/>
          <p:nvPr/>
        </p:nvSpPr>
        <p:spPr>
          <a:xfrm>
            <a:off x="1104311" y="2150093"/>
            <a:ext cx="14483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 Go 3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F5C5A22-DE18-B58F-3C72-382E40135F46}"/>
              </a:ext>
            </a:extLst>
          </p:cNvPr>
          <p:cNvSpPr txBox="1"/>
          <p:nvPr/>
        </p:nvSpPr>
        <p:spPr>
          <a:xfrm>
            <a:off x="1104311" y="4960185"/>
            <a:ext cx="1448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Laptop SE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9" name="図 8" descr="デスクトップコンピューターの画面&#10;&#10;自動的に生成された説明">
            <a:extLst>
              <a:ext uri="{FF2B5EF4-FFF2-40B4-BE49-F238E27FC236}">
                <a16:creationId xmlns:a16="http://schemas.microsoft.com/office/drawing/2014/main" id="{E2F029AE-9598-CCAA-82E7-6A70ACD2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362" y="3581984"/>
            <a:ext cx="2469525" cy="138910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85BAAF3-BBF7-B8CD-CA2B-6E46B1A795B6}"/>
              </a:ext>
            </a:extLst>
          </p:cNvPr>
          <p:cNvSpPr txBox="1"/>
          <p:nvPr/>
        </p:nvSpPr>
        <p:spPr>
          <a:xfrm>
            <a:off x="1104311" y="3628791"/>
            <a:ext cx="1448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Laptop Go</a:t>
            </a:r>
            <a:r>
              <a:rPr lang="ja-JP" altLang="en-US" sz="1600" kern="0">
                <a:solidFill>
                  <a:srgbClr val="0070C0"/>
                </a:solidFill>
              </a:rPr>
              <a:t> </a:t>
            </a:r>
            <a:r>
              <a:rPr lang="en-US" altLang="ja-JP" sz="1600" kern="0">
                <a:solidFill>
                  <a:srgbClr val="0070C0"/>
                </a:solidFill>
              </a:rPr>
              <a:t>2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" name="図 2" descr="ノートパソコンが置かれている&#10;&#10;自動的に生成された説明">
            <a:extLst>
              <a:ext uri="{FF2B5EF4-FFF2-40B4-BE49-F238E27FC236}">
                <a16:creationId xmlns:a16="http://schemas.microsoft.com/office/drawing/2014/main" id="{60181E1A-87AF-A95C-03C2-80DC264D8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559" y="2642585"/>
            <a:ext cx="2247163" cy="1498109"/>
          </a:xfrm>
          <a:prstGeom prst="rect">
            <a:avLst/>
          </a:prstGeom>
        </p:spPr>
      </p:pic>
      <p:pic>
        <p:nvPicPr>
          <p:cNvPr id="7" name="図 6" descr="デスクトップパソコンの画面&#10;&#10;自動的に生成された説明">
            <a:extLst>
              <a:ext uri="{FF2B5EF4-FFF2-40B4-BE49-F238E27FC236}">
                <a16:creationId xmlns:a16="http://schemas.microsoft.com/office/drawing/2014/main" id="{2D1E4919-F6D6-3617-D6CC-7ACA78459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825" y="4804611"/>
            <a:ext cx="2538140" cy="1427704"/>
          </a:xfrm>
          <a:prstGeom prst="rect">
            <a:avLst/>
          </a:prstGeom>
        </p:spPr>
      </p:pic>
      <p:pic>
        <p:nvPicPr>
          <p:cNvPr id="10" name="図 9" descr="電子機器の画面&#10;&#10;自動的に生成された説明">
            <a:extLst>
              <a:ext uri="{FF2B5EF4-FFF2-40B4-BE49-F238E27FC236}">
                <a16:creationId xmlns:a16="http://schemas.microsoft.com/office/drawing/2014/main" id="{9D99A1C9-7806-4954-04B5-197D7D274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020" y="2455290"/>
            <a:ext cx="3270453" cy="18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rgbClr val="0070C0"/>
                </a:solidFill>
              </a:rPr>
              <a:t>Surface </a:t>
            </a:r>
            <a:r>
              <a:rPr lang="ja-JP" altLang="en-US" b="0" dirty="0">
                <a:solidFill>
                  <a:srgbClr val="0070C0"/>
                </a:solidFill>
              </a:rPr>
              <a:t>ラインアップ</a:t>
            </a:r>
            <a:r>
              <a:rPr lang="ja-JP" altLang="en-US" b="0" dirty="0"/>
              <a:t>で築く、新時代の教育</a:t>
            </a:r>
            <a:r>
              <a:rPr lang="en-US" altLang="ja-JP" b="0" dirty="0"/>
              <a:t>ICT</a:t>
            </a:r>
            <a:endParaRPr lang="en-US" b="0" dirty="0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9FD7C1A2-513B-3983-DA98-C965F9319B7E}"/>
              </a:ext>
            </a:extLst>
          </p:cNvPr>
          <p:cNvCxnSpPr>
            <a:cxnSpLocks/>
          </p:cNvCxnSpPr>
          <p:nvPr/>
        </p:nvCxnSpPr>
        <p:spPr>
          <a:xfrm>
            <a:off x="925284" y="4448220"/>
            <a:ext cx="10763701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8239935-38AA-FFFB-6ABB-C37702C86A80}"/>
              </a:ext>
            </a:extLst>
          </p:cNvPr>
          <p:cNvCxnSpPr>
            <a:cxnSpLocks/>
          </p:cNvCxnSpPr>
          <p:nvPr/>
        </p:nvCxnSpPr>
        <p:spPr>
          <a:xfrm>
            <a:off x="925284" y="4669912"/>
            <a:ext cx="10763701" cy="7183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DF069853-3711-7BCB-24A9-102C435206EF}"/>
              </a:ext>
            </a:extLst>
          </p:cNvPr>
          <p:cNvCxnSpPr>
            <a:cxnSpLocks/>
          </p:cNvCxnSpPr>
          <p:nvPr/>
        </p:nvCxnSpPr>
        <p:spPr>
          <a:xfrm flipV="1">
            <a:off x="925284" y="4905985"/>
            <a:ext cx="10763701" cy="1014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BFBAAA81-B47D-D87B-53A2-D5C717CC537E}"/>
              </a:ext>
            </a:extLst>
          </p:cNvPr>
          <p:cNvCxnSpPr>
            <a:cxnSpLocks/>
          </p:cNvCxnSpPr>
          <p:nvPr/>
        </p:nvCxnSpPr>
        <p:spPr>
          <a:xfrm>
            <a:off x="925284" y="5117587"/>
            <a:ext cx="10763701" cy="7183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A293593C-1AEC-3B77-5C37-431FAE321E93}"/>
              </a:ext>
            </a:extLst>
          </p:cNvPr>
          <p:cNvCxnSpPr>
            <a:cxnSpLocks/>
          </p:cNvCxnSpPr>
          <p:nvPr/>
        </p:nvCxnSpPr>
        <p:spPr>
          <a:xfrm>
            <a:off x="925284" y="5499201"/>
            <a:ext cx="10763701" cy="6643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186F4D47-BA2A-472D-6FC0-099BE9CDC1E3}"/>
              </a:ext>
            </a:extLst>
          </p:cNvPr>
          <p:cNvCxnSpPr>
            <a:cxnSpLocks/>
          </p:cNvCxnSpPr>
          <p:nvPr/>
        </p:nvCxnSpPr>
        <p:spPr>
          <a:xfrm flipV="1">
            <a:off x="925284" y="5907363"/>
            <a:ext cx="10790464" cy="1010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227773-CCF6-1B37-F350-494801D7002D}"/>
              </a:ext>
            </a:extLst>
          </p:cNvPr>
          <p:cNvGrpSpPr/>
          <p:nvPr/>
        </p:nvGrpSpPr>
        <p:grpSpPr>
          <a:xfrm>
            <a:off x="4442404" y="1558277"/>
            <a:ext cx="2803484" cy="4697748"/>
            <a:chOff x="2190782" y="1558277"/>
            <a:chExt cx="2803484" cy="4697748"/>
          </a:xfrm>
        </p:grpSpPr>
        <p:pic>
          <p:nvPicPr>
            <p:cNvPr id="14" name="図 13" descr="電子機器のモニター&#10;&#10;中程度の精度で自動的に生成された説明">
              <a:extLst>
                <a:ext uri="{FF2B5EF4-FFF2-40B4-BE49-F238E27FC236}">
                  <a16:creationId xmlns:a16="http://schemas.microsoft.com/office/drawing/2014/main" id="{32BB1DDB-C4E5-44AE-212A-57B4F1E8E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406" b="19305"/>
            <a:stretch/>
          </p:blipFill>
          <p:spPr>
            <a:xfrm>
              <a:off x="2786236" y="3001549"/>
              <a:ext cx="2019363" cy="1197242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EBBC9965-8CF2-172D-1A92-9409629CF5ED}"/>
                </a:ext>
              </a:extLst>
            </p:cNvPr>
            <p:cNvCxnSpPr>
              <a:cxnSpLocks/>
            </p:cNvCxnSpPr>
            <p:nvPr/>
          </p:nvCxnSpPr>
          <p:spPr>
            <a:xfrm>
              <a:off x="2190782" y="1558277"/>
              <a:ext cx="0" cy="4604398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7FF9D9B-B572-4422-FFBA-6CB188721B5F}"/>
                </a:ext>
              </a:extLst>
            </p:cNvPr>
            <p:cNvSpPr txBox="1"/>
            <p:nvPr/>
          </p:nvSpPr>
          <p:spPr>
            <a:xfrm>
              <a:off x="2835266" y="1558277"/>
              <a:ext cx="1962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0" dirty="0">
                  <a:solidFill>
                    <a:srgbClr val="0070C0"/>
                  </a:solidFill>
                </a:rPr>
                <a:t>Surface Go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4402DED-F36D-B3E1-505A-EE2CFA2360D1}"/>
                </a:ext>
              </a:extLst>
            </p:cNvPr>
            <p:cNvSpPr txBox="1"/>
            <p:nvPr/>
          </p:nvSpPr>
          <p:spPr>
            <a:xfrm>
              <a:off x="2708271" y="1948802"/>
              <a:ext cx="21698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0" dirty="0">
                  <a:solidFill>
                    <a:schemeClr val="bg2"/>
                  </a:solidFill>
                </a:rPr>
                <a:t>Surface Go 3</a:t>
              </a:r>
            </a:p>
            <a:p>
              <a:pPr algn="ctr"/>
              <a:r>
                <a:rPr lang="en-US" altLang="ja-JP" sz="1200" dirty="0">
                  <a:solidFill>
                    <a:schemeClr val="bg2"/>
                  </a:solidFill>
                </a:rPr>
                <a:t>Surface Go 3 LTE Advanced</a:t>
              </a:r>
              <a:endParaRPr lang="ja-JP" alt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DA88C20C-F903-CCF6-6A68-E74E318A5376}"/>
                </a:ext>
              </a:extLst>
            </p:cNvPr>
            <p:cNvSpPr txBox="1"/>
            <p:nvPr/>
          </p:nvSpPr>
          <p:spPr>
            <a:xfrm>
              <a:off x="2719158" y="2402457"/>
              <a:ext cx="216988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0" dirty="0">
                  <a:solidFill>
                    <a:srgbClr val="0070C0"/>
                  </a:solidFill>
                </a:rPr>
                <a:t>生徒の</a:t>
              </a:r>
              <a:r>
                <a:rPr lang="ja-JP" altLang="en-US" sz="1100" dirty="0">
                  <a:solidFill>
                    <a:srgbClr val="0070C0"/>
                  </a:solidFill>
                </a:rPr>
                <a:t>能力を最大限に引き出す</a:t>
              </a:r>
              <a:endParaRPr lang="en-US" altLang="ja-JP" sz="1100" dirty="0">
                <a:solidFill>
                  <a:srgbClr val="0070C0"/>
                </a:solidFill>
              </a:endParaRPr>
            </a:p>
            <a:p>
              <a:pPr algn="ctr"/>
              <a:r>
                <a:rPr lang="ja-JP" altLang="en-US" sz="1100" dirty="0">
                  <a:solidFill>
                    <a:srgbClr val="0070C0"/>
                  </a:solidFill>
                </a:rPr>
                <a:t>最小、最軽量の </a:t>
              </a:r>
              <a:r>
                <a:rPr lang="en-US" altLang="ja-JP" sz="1100" dirty="0">
                  <a:solidFill>
                    <a:srgbClr val="0070C0"/>
                  </a:solidFill>
                </a:rPr>
                <a:t>Surface</a:t>
              </a:r>
              <a:endParaRPr lang="ja-JP" altLang="en-US" sz="1100" dirty="0">
                <a:solidFill>
                  <a:srgbClr val="0070C0"/>
                </a:solidFill>
              </a:endParaRPr>
            </a:p>
          </p:txBody>
        </p:sp>
        <p:pic>
          <p:nvPicPr>
            <p:cNvPr id="99" name="図 98" descr="ロゴ&#10;&#10;自動的に生成された説明">
              <a:extLst>
                <a:ext uri="{FF2B5EF4-FFF2-40B4-BE49-F238E27FC236}">
                  <a16:creationId xmlns:a16="http://schemas.microsoft.com/office/drawing/2014/main" id="{AC732D80-98BA-34E5-F357-17B31F3B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4459" y="4247313"/>
              <a:ext cx="600075" cy="110170"/>
            </a:xfrm>
            <a:prstGeom prst="rect">
              <a:avLst/>
            </a:prstGeom>
          </p:spPr>
        </p:pic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B42A21E5-A1A2-42F1-F9D5-47491DE3EA02}"/>
                </a:ext>
              </a:extLst>
            </p:cNvPr>
            <p:cNvSpPr txBox="1"/>
            <p:nvPr/>
          </p:nvSpPr>
          <p:spPr>
            <a:xfrm>
              <a:off x="2747734" y="4442853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0" dirty="0">
                  <a:solidFill>
                    <a:schemeClr val="accent6"/>
                  </a:solidFill>
                </a:rPr>
                <a:t>タッチパネル </a:t>
              </a:r>
              <a:r>
                <a:rPr lang="en-US" altLang="ja-JP" sz="1000" b="0" dirty="0">
                  <a:solidFill>
                    <a:schemeClr val="accent6"/>
                  </a:solidFill>
                </a:rPr>
                <a:t>/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ペン対応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7D1F5CA1-C12F-531E-082D-A51FB9AE65B5}"/>
                </a:ext>
              </a:extLst>
            </p:cNvPr>
            <p:cNvSpPr txBox="1"/>
            <p:nvPr/>
          </p:nvSpPr>
          <p:spPr>
            <a:xfrm>
              <a:off x="2747734" y="466991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b="0" dirty="0">
                  <a:solidFill>
                    <a:schemeClr val="accent6"/>
                  </a:solidFill>
                </a:rPr>
                <a:t>10.5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インチ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91C038E5-89D9-8C7F-E83A-26198AC1DCEB}"/>
                </a:ext>
              </a:extLst>
            </p:cNvPr>
            <p:cNvSpPr txBox="1"/>
            <p:nvPr/>
          </p:nvSpPr>
          <p:spPr>
            <a:xfrm>
              <a:off x="2747734" y="489934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0" dirty="0">
                  <a:solidFill>
                    <a:schemeClr val="accent6"/>
                  </a:solidFill>
                </a:rPr>
                <a:t>約 </a:t>
              </a:r>
              <a:r>
                <a:rPr lang="en-US" altLang="ja-JP" sz="1000" b="0" dirty="0">
                  <a:solidFill>
                    <a:schemeClr val="accent6"/>
                  </a:solidFill>
                </a:rPr>
                <a:t>544 g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～</a:t>
              </a:r>
              <a:endParaRPr lang="ja-JP" altLang="en-US" sz="1000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2AFE1216-4110-BE39-3BB8-710F30C04AC0}"/>
                </a:ext>
              </a:extLst>
            </p:cNvPr>
            <p:cNvSpPr txBox="1"/>
            <p:nvPr/>
          </p:nvSpPr>
          <p:spPr>
            <a:xfrm>
              <a:off x="2658831" y="5117587"/>
              <a:ext cx="23222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accent6"/>
                  </a:solidFill>
                </a:rPr>
                <a:t>Intel Pentium Gold 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プロセッサー搭載</a:t>
              </a:r>
              <a:endParaRPr lang="en-US" altLang="ja-JP" sz="1000" dirty="0">
                <a:solidFill>
                  <a:schemeClr val="accent6"/>
                </a:solidFill>
              </a:endParaRPr>
            </a:p>
            <a:p>
              <a:pPr algn="ctr"/>
              <a:r>
                <a:rPr lang="ja-JP" altLang="en-US" sz="1000" dirty="0">
                  <a:solidFill>
                    <a:schemeClr val="accent6"/>
                  </a:solidFill>
                </a:rPr>
                <a:t>第</a:t>
              </a:r>
              <a:r>
                <a:rPr lang="en-US" altLang="ja-JP" sz="1000" dirty="0">
                  <a:solidFill>
                    <a:schemeClr val="accent6"/>
                  </a:solidFill>
                </a:rPr>
                <a:t>10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世代 </a:t>
              </a:r>
              <a:r>
                <a:rPr lang="en-US" altLang="ja-JP" sz="1000" dirty="0">
                  <a:solidFill>
                    <a:schemeClr val="accent6"/>
                  </a:solidFill>
                </a:rPr>
                <a:t>Intel Core 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プロセッサー搭載</a:t>
              </a: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014ECEE9-26D8-7479-9533-4F03764645E3}"/>
                </a:ext>
              </a:extLst>
            </p:cNvPr>
            <p:cNvSpPr txBox="1"/>
            <p:nvPr/>
          </p:nvSpPr>
          <p:spPr>
            <a:xfrm>
              <a:off x="2645681" y="5499201"/>
              <a:ext cx="234858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b="0" dirty="0">
                  <a:solidFill>
                    <a:schemeClr val="accent6"/>
                  </a:solidFill>
                </a:rPr>
                <a:t>Windows Hello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指紋認証サインインに</a:t>
              </a:r>
              <a:endParaRPr lang="en-US" altLang="ja-JP" sz="1000" b="0" dirty="0">
                <a:solidFill>
                  <a:schemeClr val="accent6"/>
                </a:solidFill>
              </a:endParaRPr>
            </a:p>
            <a:p>
              <a:pPr algn="ctr"/>
              <a:r>
                <a:rPr lang="ja-JP" altLang="en-US" sz="1000" dirty="0">
                  <a:solidFill>
                    <a:schemeClr val="accent6"/>
                  </a:solidFill>
                </a:rPr>
                <a:t>よるエンタープライズレベルの保護</a:t>
              </a:r>
              <a:endParaRPr lang="ja-JP" altLang="en-US" sz="1000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243A0539-9B6C-293F-7AE9-AC2168FBFAD1}"/>
                </a:ext>
              </a:extLst>
            </p:cNvPr>
            <p:cNvSpPr txBox="1"/>
            <p:nvPr/>
          </p:nvSpPr>
          <p:spPr>
            <a:xfrm>
              <a:off x="2747734" y="5917471"/>
              <a:ext cx="21621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dirty="0">
                  <a:solidFill>
                    <a:schemeClr val="accent6"/>
                  </a:solidFill>
                </a:rPr>
                <a:t>2</a:t>
              </a:r>
              <a:r>
                <a:rPr lang="ja-JP" altLang="en-US" sz="800" dirty="0">
                  <a:solidFill>
                    <a:schemeClr val="accent6"/>
                  </a:solidFill>
                </a:rPr>
                <a:t> </a:t>
              </a:r>
              <a:r>
                <a:rPr lang="en-US" altLang="ja-JP" sz="800" dirty="0">
                  <a:solidFill>
                    <a:schemeClr val="accent6"/>
                  </a:solidFill>
                </a:rPr>
                <a:t>in</a:t>
              </a:r>
              <a:r>
                <a:rPr lang="ja-JP" altLang="en-US" sz="800" dirty="0">
                  <a:solidFill>
                    <a:schemeClr val="accent6"/>
                  </a:solidFill>
                </a:rPr>
                <a:t> </a:t>
              </a:r>
              <a:r>
                <a:rPr lang="en-US" altLang="ja-JP" sz="800" dirty="0">
                  <a:solidFill>
                    <a:schemeClr val="accent6"/>
                  </a:solidFill>
                </a:rPr>
                <a:t>1</a:t>
              </a:r>
              <a:r>
                <a:rPr lang="ja-JP" altLang="en-US" sz="800" dirty="0">
                  <a:solidFill>
                    <a:schemeClr val="accent6"/>
                  </a:solidFill>
                </a:rPr>
                <a:t>、高速</a:t>
              </a:r>
              <a:r>
                <a:rPr lang="en-US" altLang="ja-JP" sz="800" dirty="0">
                  <a:solidFill>
                    <a:schemeClr val="accent6"/>
                  </a:solidFill>
                </a:rPr>
                <a:t>LTE</a:t>
              </a:r>
              <a:r>
                <a:rPr lang="ja-JP" altLang="en-US" sz="800" dirty="0">
                  <a:solidFill>
                    <a:schemeClr val="accent6"/>
                  </a:solidFill>
                </a:rPr>
                <a:t>、カラーバリエーション、</a:t>
              </a:r>
              <a:endParaRPr lang="en-US" altLang="ja-JP" sz="800" dirty="0">
                <a:solidFill>
                  <a:schemeClr val="accent6"/>
                </a:solidFill>
              </a:endParaRPr>
            </a:p>
            <a:p>
              <a:pPr algn="ctr"/>
              <a:r>
                <a:rPr lang="ja-JP" altLang="en-US" sz="800" dirty="0">
                  <a:solidFill>
                    <a:schemeClr val="accent6"/>
                  </a:solidFill>
                </a:rPr>
                <a:t>スタジオマイク、急速充電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079DDD2-CC14-7E95-A328-13DB36B65993}"/>
              </a:ext>
            </a:extLst>
          </p:cNvPr>
          <p:cNvGrpSpPr/>
          <p:nvPr/>
        </p:nvGrpSpPr>
        <p:grpSpPr>
          <a:xfrm>
            <a:off x="1565956" y="1552105"/>
            <a:ext cx="2383822" cy="4574638"/>
            <a:chOff x="349394" y="1558277"/>
            <a:chExt cx="2383822" cy="4574638"/>
          </a:xfrm>
        </p:grpSpPr>
        <p:pic>
          <p:nvPicPr>
            <p:cNvPr id="18" name="図 17" descr="デスクトップパソコンの画面&#10;&#10;自動的に生成された説明">
              <a:extLst>
                <a:ext uri="{FF2B5EF4-FFF2-40B4-BE49-F238E27FC236}">
                  <a16:creationId xmlns:a16="http://schemas.microsoft.com/office/drawing/2014/main" id="{5A19BC4A-6BA5-46AC-2034-661CD6922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450" b="8953"/>
            <a:stretch/>
          </p:blipFill>
          <p:spPr>
            <a:xfrm>
              <a:off x="349394" y="2928196"/>
              <a:ext cx="2318508" cy="1349327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6793A77-3A96-8ED8-0E49-2D18A8C715CC}"/>
                </a:ext>
              </a:extLst>
            </p:cNvPr>
            <p:cNvSpPr txBox="1"/>
            <p:nvPr/>
          </p:nvSpPr>
          <p:spPr>
            <a:xfrm>
              <a:off x="449488" y="1558277"/>
              <a:ext cx="217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0" dirty="0">
                  <a:solidFill>
                    <a:srgbClr val="0070C0"/>
                  </a:solidFill>
                </a:rPr>
                <a:t>Surface Laptop SE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DA52114-7455-712B-5D7A-E2EEE99B941F}"/>
                </a:ext>
              </a:extLst>
            </p:cNvPr>
            <p:cNvSpPr txBox="1"/>
            <p:nvPr/>
          </p:nvSpPr>
          <p:spPr>
            <a:xfrm>
              <a:off x="557435" y="1948802"/>
              <a:ext cx="19621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0" dirty="0">
                  <a:solidFill>
                    <a:schemeClr val="bg2"/>
                  </a:solidFill>
                </a:rPr>
                <a:t>Surface Laptop SE</a:t>
              </a:r>
              <a:endParaRPr lang="ja-JP" alt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E7B33D3E-5CDC-B65B-9826-0FB1EFD63D81}"/>
                </a:ext>
              </a:extLst>
            </p:cNvPr>
            <p:cNvSpPr txBox="1"/>
            <p:nvPr/>
          </p:nvSpPr>
          <p:spPr>
            <a:xfrm>
              <a:off x="557435" y="2402457"/>
              <a:ext cx="19621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0" dirty="0">
                  <a:solidFill>
                    <a:srgbClr val="0070C0"/>
                  </a:solidFill>
                </a:rPr>
                <a:t>生徒のために作られた</a:t>
              </a:r>
              <a:endParaRPr lang="en-US" altLang="ja-JP" sz="1100" b="0" dirty="0">
                <a:solidFill>
                  <a:srgbClr val="0070C0"/>
                </a:solidFill>
              </a:endParaRPr>
            </a:p>
            <a:p>
              <a:pPr algn="ctr"/>
              <a:r>
                <a:rPr lang="ja-JP" altLang="en-US" sz="1100" dirty="0">
                  <a:solidFill>
                    <a:srgbClr val="0070C0"/>
                  </a:solidFill>
                </a:rPr>
                <a:t>最も手軽な </a:t>
              </a:r>
              <a:r>
                <a:rPr lang="en-US" altLang="ja-JP" sz="1100" dirty="0">
                  <a:solidFill>
                    <a:srgbClr val="0070C0"/>
                  </a:solidFill>
                </a:rPr>
                <a:t>Surface</a:t>
              </a:r>
              <a:endParaRPr lang="ja-JP" altLang="en-US" sz="1100" dirty="0">
                <a:solidFill>
                  <a:srgbClr val="0070C0"/>
                </a:solidFill>
              </a:endParaRPr>
            </a:p>
          </p:txBody>
        </p:sp>
        <p:pic>
          <p:nvPicPr>
            <p:cNvPr id="100" name="図 99" descr="ロゴ&#10;&#10;自動的に生成された説明">
              <a:extLst>
                <a:ext uri="{FF2B5EF4-FFF2-40B4-BE49-F238E27FC236}">
                  <a16:creationId xmlns:a16="http://schemas.microsoft.com/office/drawing/2014/main" id="{4B0E2FB8-4D51-B9D3-F569-F145B19F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29" y="4247313"/>
              <a:ext cx="600075" cy="110170"/>
            </a:xfrm>
            <a:prstGeom prst="rect">
              <a:avLst/>
            </a:prstGeom>
          </p:spPr>
        </p:pic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9737A62A-7E35-EEAB-CE60-86C1B8B8F005}"/>
                </a:ext>
              </a:extLst>
            </p:cNvPr>
            <p:cNvSpPr txBox="1"/>
            <p:nvPr/>
          </p:nvSpPr>
          <p:spPr>
            <a:xfrm>
              <a:off x="1702004" y="4194676"/>
              <a:ext cx="361804" cy="214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b="0" dirty="0">
                  <a:solidFill>
                    <a:srgbClr val="0070C0"/>
                  </a:solidFill>
                </a:rPr>
                <a:t>SE</a:t>
              </a:r>
              <a:endParaRPr lang="ja-JP" alt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0EC15B1F-D4B3-5FD2-C68A-252194159597}"/>
                </a:ext>
              </a:extLst>
            </p:cNvPr>
            <p:cNvSpPr txBox="1"/>
            <p:nvPr/>
          </p:nvSpPr>
          <p:spPr>
            <a:xfrm>
              <a:off x="499834" y="4442853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accent6"/>
                  </a:solidFill>
                </a:rPr>
                <a:t>-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A3AA59E4-E1FF-8345-0794-96788A1BBCDF}"/>
                </a:ext>
              </a:extLst>
            </p:cNvPr>
            <p:cNvSpPr txBox="1"/>
            <p:nvPr/>
          </p:nvSpPr>
          <p:spPr>
            <a:xfrm>
              <a:off x="499834" y="466991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accent6"/>
                  </a:solidFill>
                </a:rPr>
                <a:t>11.6</a:t>
              </a:r>
              <a:r>
                <a:rPr lang="en-US" altLang="ja-JP" sz="1000" b="0" dirty="0">
                  <a:solidFill>
                    <a:schemeClr val="accent6"/>
                  </a:solidFill>
                </a:rPr>
                <a:t>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インチ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B3FE3095-30A1-D5DD-AE84-A1862001E903}"/>
                </a:ext>
              </a:extLst>
            </p:cNvPr>
            <p:cNvSpPr txBox="1"/>
            <p:nvPr/>
          </p:nvSpPr>
          <p:spPr>
            <a:xfrm>
              <a:off x="499834" y="489934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0" dirty="0">
                  <a:solidFill>
                    <a:schemeClr val="accent6"/>
                  </a:solidFill>
                </a:rPr>
                <a:t>約 </a:t>
              </a:r>
              <a:r>
                <a:rPr lang="en-US" altLang="ja-JP" sz="1000" b="0" dirty="0">
                  <a:solidFill>
                    <a:schemeClr val="accent6"/>
                  </a:solidFill>
                </a:rPr>
                <a:t>1,112 g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～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EAD5D78C-9521-B477-826A-4A3D5C409A63}"/>
                </a:ext>
              </a:extLst>
            </p:cNvPr>
            <p:cNvSpPr txBox="1"/>
            <p:nvPr/>
          </p:nvSpPr>
          <p:spPr>
            <a:xfrm>
              <a:off x="410931" y="5190684"/>
              <a:ext cx="232228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accent6"/>
                  </a:solidFill>
                </a:rPr>
                <a:t>Intel Celeron 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プロセッサー搭載</a:t>
              </a:r>
              <a:endParaRPr lang="en-US" altLang="ja-JP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9D511876-FE20-088F-6FB7-C1BCDCF3EAFD}"/>
                </a:ext>
              </a:extLst>
            </p:cNvPr>
            <p:cNvSpPr txBox="1"/>
            <p:nvPr/>
          </p:nvSpPr>
          <p:spPr>
            <a:xfrm>
              <a:off x="499834" y="5917471"/>
              <a:ext cx="216216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0" dirty="0">
                  <a:solidFill>
                    <a:schemeClr val="accent6"/>
                  </a:solidFill>
                </a:rPr>
                <a:t>HD</a:t>
              </a:r>
              <a:r>
                <a:rPr lang="ja-JP" altLang="en-US" sz="800" b="0" dirty="0">
                  <a:solidFill>
                    <a:schemeClr val="accent6"/>
                  </a:solidFill>
                </a:rPr>
                <a:t>カメラ、</a:t>
              </a:r>
              <a:r>
                <a:rPr lang="en-US" altLang="ja-JP" sz="800" b="0" dirty="0">
                  <a:solidFill>
                    <a:schemeClr val="accent6"/>
                  </a:solidFill>
                </a:rPr>
                <a:t>Windows 11 SE</a:t>
              </a:r>
              <a:endParaRPr lang="ja-JP" altLang="en-US" sz="800" dirty="0">
                <a:solidFill>
                  <a:schemeClr val="accent6"/>
                </a:solidFill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7A068497-6613-1A4E-7E65-8B6D4D019857}"/>
                </a:ext>
              </a:extLst>
            </p:cNvPr>
            <p:cNvSpPr txBox="1"/>
            <p:nvPr/>
          </p:nvSpPr>
          <p:spPr>
            <a:xfrm>
              <a:off x="499834" y="5604903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accent6"/>
                  </a:solidFill>
                </a:rPr>
                <a:t>-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829B490-A4F6-CAAF-A15B-BE0CA41020AE}"/>
              </a:ext>
            </a:extLst>
          </p:cNvPr>
          <p:cNvGrpSpPr/>
          <p:nvPr/>
        </p:nvGrpSpPr>
        <p:grpSpPr>
          <a:xfrm>
            <a:off x="7809612" y="1552105"/>
            <a:ext cx="3104936" cy="4697748"/>
            <a:chOff x="4108657" y="1558277"/>
            <a:chExt cx="3104936" cy="4697748"/>
          </a:xfrm>
        </p:grpSpPr>
        <p:pic>
          <p:nvPicPr>
            <p:cNvPr id="20" name="図 19" descr="ノートパソコンの画面&#10;&#10;自動的に生成された説明">
              <a:extLst>
                <a:ext uri="{FF2B5EF4-FFF2-40B4-BE49-F238E27FC236}">
                  <a16:creationId xmlns:a16="http://schemas.microsoft.com/office/drawing/2014/main" id="{CF6928E0-0945-E783-3D6F-B42EE2506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507" b="7633"/>
            <a:stretch/>
          </p:blipFill>
          <p:spPr>
            <a:xfrm>
              <a:off x="5062800" y="2928196"/>
              <a:ext cx="1974357" cy="1260823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5E0D54B-2C8D-FCD2-0253-4AECBAF3DFAA}"/>
                </a:ext>
              </a:extLst>
            </p:cNvPr>
            <p:cNvSpPr txBox="1"/>
            <p:nvPr/>
          </p:nvSpPr>
          <p:spPr>
            <a:xfrm>
              <a:off x="4967059" y="1558277"/>
              <a:ext cx="21621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0" dirty="0">
                  <a:solidFill>
                    <a:srgbClr val="0070C0"/>
                  </a:solidFill>
                </a:rPr>
                <a:t>Surface Laptop Go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6AE94C93-DB57-980F-5716-B0C4D0C3E306}"/>
                </a:ext>
              </a:extLst>
            </p:cNvPr>
            <p:cNvSpPr txBox="1"/>
            <p:nvPr/>
          </p:nvSpPr>
          <p:spPr>
            <a:xfrm>
              <a:off x="4889043" y="2402457"/>
              <a:ext cx="23245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dirty="0">
                  <a:solidFill>
                    <a:srgbClr val="0070C0"/>
                  </a:solidFill>
                </a:rPr>
                <a:t>Surface Laptop </a:t>
              </a:r>
              <a:r>
                <a:rPr lang="ja-JP" altLang="en-US" sz="1100" dirty="0">
                  <a:solidFill>
                    <a:srgbClr val="0070C0"/>
                  </a:solidFill>
                </a:rPr>
                <a:t>史上最小、最軽量。</a:t>
              </a:r>
              <a:endParaRPr lang="en-US" altLang="ja-JP" sz="1100" dirty="0">
                <a:solidFill>
                  <a:srgbClr val="0070C0"/>
                </a:solidFill>
              </a:endParaRPr>
            </a:p>
            <a:p>
              <a:pPr algn="ctr"/>
              <a:r>
                <a:rPr lang="ja-JP" altLang="en-US" sz="1100" dirty="0">
                  <a:solidFill>
                    <a:srgbClr val="0070C0"/>
                  </a:solidFill>
                </a:rPr>
                <a:t>新時代の学びに寄り添うノート</a:t>
              </a:r>
              <a:r>
                <a:rPr lang="en-US" altLang="ja-JP" sz="1100" dirty="0">
                  <a:solidFill>
                    <a:srgbClr val="0070C0"/>
                  </a:solidFill>
                </a:rPr>
                <a:t>PC</a:t>
              </a:r>
              <a:endParaRPr lang="ja-JP" altLang="en-US" sz="1100" dirty="0">
                <a:solidFill>
                  <a:srgbClr val="0070C0"/>
                </a:solidFill>
              </a:endParaRPr>
            </a:p>
          </p:txBody>
        </p:sp>
        <p:pic>
          <p:nvPicPr>
            <p:cNvPr id="26" name="図 25" descr="ロゴ&#10;&#10;自動的に生成された説明">
              <a:extLst>
                <a:ext uri="{FF2B5EF4-FFF2-40B4-BE49-F238E27FC236}">
                  <a16:creationId xmlns:a16="http://schemas.microsoft.com/office/drawing/2014/main" id="{E8C95A71-400F-AFAD-7FB2-5D40B96EC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7462" y="4242164"/>
              <a:ext cx="600075" cy="110170"/>
            </a:xfrm>
            <a:prstGeom prst="rect">
              <a:avLst/>
            </a:prstGeom>
          </p:spPr>
        </p:pic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5A01C059-C72A-4C2A-0627-87E9FA03E6EB}"/>
                </a:ext>
              </a:extLst>
            </p:cNvPr>
            <p:cNvSpPr txBox="1"/>
            <p:nvPr/>
          </p:nvSpPr>
          <p:spPr>
            <a:xfrm>
              <a:off x="4967059" y="4442853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0" dirty="0">
                  <a:solidFill>
                    <a:schemeClr val="accent6"/>
                  </a:solidFill>
                </a:rPr>
                <a:t>タッチパネル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CE3E8EAA-4680-0A95-8B9C-93FE32F46E59}"/>
                </a:ext>
              </a:extLst>
            </p:cNvPr>
            <p:cNvSpPr txBox="1"/>
            <p:nvPr/>
          </p:nvSpPr>
          <p:spPr>
            <a:xfrm>
              <a:off x="4967059" y="466991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b="0" dirty="0">
                  <a:solidFill>
                    <a:schemeClr val="accent6"/>
                  </a:solidFill>
                </a:rPr>
                <a:t>12.4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インチ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E8E588F5-7A67-367C-C286-1CBD271F0160}"/>
                </a:ext>
              </a:extLst>
            </p:cNvPr>
            <p:cNvSpPr txBox="1"/>
            <p:nvPr/>
          </p:nvSpPr>
          <p:spPr>
            <a:xfrm>
              <a:off x="4967059" y="4899342"/>
              <a:ext cx="21621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0" dirty="0">
                  <a:solidFill>
                    <a:schemeClr val="accent6"/>
                  </a:solidFill>
                </a:rPr>
                <a:t>約 </a:t>
              </a:r>
              <a:r>
                <a:rPr lang="en-US" altLang="ja-JP" sz="1000" b="0" dirty="0">
                  <a:solidFill>
                    <a:schemeClr val="accent6"/>
                  </a:solidFill>
                </a:rPr>
                <a:t>1,127 g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～</a:t>
              </a:r>
              <a:endParaRPr lang="ja-JP" alt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4E17E176-6F94-C16F-7E85-B10B91964FD0}"/>
                </a:ext>
              </a:extLst>
            </p:cNvPr>
            <p:cNvSpPr txBox="1"/>
            <p:nvPr/>
          </p:nvSpPr>
          <p:spPr>
            <a:xfrm>
              <a:off x="4878156" y="5190684"/>
              <a:ext cx="232228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dirty="0">
                  <a:solidFill>
                    <a:schemeClr val="accent6"/>
                  </a:solidFill>
                </a:rPr>
                <a:t>第</a:t>
              </a:r>
              <a:r>
                <a:rPr lang="en-US" altLang="ja-JP" sz="1000" dirty="0">
                  <a:solidFill>
                    <a:schemeClr val="accent6"/>
                  </a:solidFill>
                </a:rPr>
                <a:t>11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世代 </a:t>
              </a:r>
              <a:r>
                <a:rPr lang="en-US" altLang="ja-JP" sz="1000" dirty="0">
                  <a:solidFill>
                    <a:schemeClr val="accent6"/>
                  </a:solidFill>
                </a:rPr>
                <a:t>Intel Core </a:t>
              </a:r>
              <a:r>
                <a:rPr lang="ja-JP" altLang="en-US" sz="1000" dirty="0">
                  <a:solidFill>
                    <a:schemeClr val="accent6"/>
                  </a:solidFill>
                </a:rPr>
                <a:t>プロセッサー搭載</a:t>
              </a: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79077BEC-1D83-F278-FDAA-126FF837D6E4}"/>
                </a:ext>
              </a:extLst>
            </p:cNvPr>
            <p:cNvSpPr txBox="1"/>
            <p:nvPr/>
          </p:nvSpPr>
          <p:spPr>
            <a:xfrm>
              <a:off x="4865006" y="5499201"/>
              <a:ext cx="234858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000" b="0" dirty="0">
                  <a:solidFill>
                    <a:schemeClr val="accent6"/>
                  </a:solidFill>
                </a:rPr>
                <a:t>Windows Hello </a:t>
              </a:r>
              <a:r>
                <a:rPr lang="ja-JP" altLang="en-US" sz="1000" b="0" dirty="0">
                  <a:solidFill>
                    <a:schemeClr val="accent6"/>
                  </a:solidFill>
                </a:rPr>
                <a:t>指紋認証サインインに</a:t>
              </a:r>
              <a:endParaRPr lang="en-US" altLang="ja-JP" sz="1000" b="0" dirty="0">
                <a:solidFill>
                  <a:schemeClr val="accent6"/>
                </a:solidFill>
              </a:endParaRPr>
            </a:p>
            <a:p>
              <a:pPr algn="ctr"/>
              <a:r>
                <a:rPr lang="ja-JP" altLang="en-US" sz="1000" dirty="0">
                  <a:solidFill>
                    <a:schemeClr val="accent6"/>
                  </a:solidFill>
                </a:rPr>
                <a:t>よるエンタープライズレベルの保護</a:t>
              </a:r>
              <a:endParaRPr lang="ja-JP" altLang="en-US" sz="1000" baseline="30000" dirty="0">
                <a:solidFill>
                  <a:schemeClr val="accent6"/>
                </a:solidFill>
              </a:endParaRPr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7945E285-AC66-9E15-2E33-6B7123074D0F}"/>
                </a:ext>
              </a:extLst>
            </p:cNvPr>
            <p:cNvCxnSpPr>
              <a:cxnSpLocks/>
            </p:cNvCxnSpPr>
            <p:nvPr/>
          </p:nvCxnSpPr>
          <p:spPr>
            <a:xfrm>
              <a:off x="4108657" y="1564449"/>
              <a:ext cx="0" cy="4604398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22019BFA-2624-5B5F-9D02-1D6FD61933E7}"/>
                </a:ext>
              </a:extLst>
            </p:cNvPr>
            <p:cNvSpPr txBox="1"/>
            <p:nvPr/>
          </p:nvSpPr>
          <p:spPr>
            <a:xfrm>
              <a:off x="4967059" y="5917471"/>
              <a:ext cx="21621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b="0" dirty="0">
                  <a:solidFill>
                    <a:schemeClr val="accent6"/>
                  </a:solidFill>
                </a:rPr>
                <a:t>カラーバリエーション、スタジオマイク、</a:t>
              </a:r>
              <a:endParaRPr lang="en-US" altLang="ja-JP" sz="800" b="0" dirty="0">
                <a:solidFill>
                  <a:schemeClr val="accent6"/>
                </a:solidFill>
              </a:endParaRPr>
            </a:p>
            <a:p>
              <a:pPr algn="ctr"/>
              <a:r>
                <a:rPr lang="ja-JP" altLang="en-US" sz="800" dirty="0">
                  <a:solidFill>
                    <a:schemeClr val="accent6"/>
                  </a:solidFill>
                </a:rPr>
                <a:t>急速充電、高音質スピーカー、</a:t>
              </a:r>
              <a:r>
                <a:rPr lang="en-US" altLang="ja-JP" sz="800" dirty="0">
                  <a:solidFill>
                    <a:schemeClr val="accent6"/>
                  </a:solidFill>
                </a:rPr>
                <a:t>SSD</a:t>
              </a:r>
              <a:r>
                <a:rPr lang="ja-JP" altLang="en-US" sz="800" dirty="0">
                  <a:solidFill>
                    <a:schemeClr val="accent6"/>
                  </a:solidFill>
                </a:rPr>
                <a:t>取り外し対応</a:t>
              </a: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D49C2D39-C03A-65FB-BAC7-942703AC37BC}"/>
                </a:ext>
              </a:extLst>
            </p:cNvPr>
            <p:cNvSpPr txBox="1"/>
            <p:nvPr/>
          </p:nvSpPr>
          <p:spPr>
            <a:xfrm>
              <a:off x="4969180" y="1975276"/>
              <a:ext cx="21621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0" dirty="0">
                  <a:solidFill>
                    <a:schemeClr val="bg2"/>
                  </a:solidFill>
                </a:rPr>
                <a:t>Surface </a:t>
              </a:r>
              <a:r>
                <a:rPr lang="en-US" altLang="ja-JP" sz="1200" b="0">
                  <a:solidFill>
                    <a:schemeClr val="bg2"/>
                  </a:solidFill>
                </a:rPr>
                <a:t>Laptop Go</a:t>
              </a:r>
              <a:r>
                <a:rPr lang="ja-JP" altLang="en-US" sz="1200">
                  <a:solidFill>
                    <a:schemeClr val="bg2"/>
                  </a:solidFill>
                </a:rPr>
                <a:t> </a:t>
              </a:r>
              <a:r>
                <a:rPr lang="en-US" altLang="ja-JP" sz="1200">
                  <a:solidFill>
                    <a:schemeClr val="bg2"/>
                  </a:solidFill>
                </a:rPr>
                <a:t>2</a:t>
              </a:r>
              <a:endParaRPr lang="ja-JP" altLang="en-US" sz="12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39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rgbClr val="0070C0"/>
                </a:solidFill>
              </a:rPr>
              <a:t>Surface </a:t>
            </a:r>
            <a:r>
              <a:rPr lang="ja-JP" altLang="en-US" b="0" dirty="0">
                <a:solidFill>
                  <a:srgbClr val="0070C0"/>
                </a:solidFill>
              </a:rPr>
              <a:t>ラインアップ</a:t>
            </a:r>
            <a:r>
              <a:rPr lang="ja-JP" altLang="en-US" b="0" dirty="0"/>
              <a:t>で築く、新時代の教育</a:t>
            </a:r>
            <a:r>
              <a:rPr lang="en-US" altLang="ja-JP" b="0" dirty="0"/>
              <a:t>ICT</a:t>
            </a:r>
            <a:endParaRPr lang="en-US" b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4</a:t>
            </a:fld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41F05DC-3FC8-43C1-1753-B3D27C95FE7C}"/>
              </a:ext>
            </a:extLst>
          </p:cNvPr>
          <p:cNvCxnSpPr>
            <a:cxnSpLocks/>
          </p:cNvCxnSpPr>
          <p:nvPr/>
        </p:nvCxnSpPr>
        <p:spPr>
          <a:xfrm>
            <a:off x="3137130" y="1558277"/>
            <a:ext cx="0" cy="4604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7D247B-E6CA-14C2-FB71-6CF292D27C4A}"/>
              </a:ext>
            </a:extLst>
          </p:cNvPr>
          <p:cNvSpPr txBox="1"/>
          <p:nvPr/>
        </p:nvSpPr>
        <p:spPr>
          <a:xfrm>
            <a:off x="3504458" y="1558277"/>
            <a:ext cx="1962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dirty="0">
                <a:solidFill>
                  <a:srgbClr val="0070C0"/>
                </a:solidFill>
              </a:rPr>
              <a:t>Surface Pro 9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870B2D-857C-C662-0766-6122F32EF92B}"/>
              </a:ext>
            </a:extLst>
          </p:cNvPr>
          <p:cNvSpPr txBox="1"/>
          <p:nvPr/>
        </p:nvSpPr>
        <p:spPr>
          <a:xfrm>
            <a:off x="733887" y="1558277"/>
            <a:ext cx="217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dirty="0">
                <a:solidFill>
                  <a:srgbClr val="0070C0"/>
                </a:solidFill>
              </a:rPr>
              <a:t>Surface Laptop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5C41B81-4E73-3CC9-F096-D4BB720B4FD6}"/>
              </a:ext>
            </a:extLst>
          </p:cNvPr>
          <p:cNvSpPr txBox="1"/>
          <p:nvPr/>
        </p:nvSpPr>
        <p:spPr>
          <a:xfrm>
            <a:off x="9191472" y="1558277"/>
            <a:ext cx="1962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dirty="0">
                <a:solidFill>
                  <a:srgbClr val="0070C0"/>
                </a:solidFill>
              </a:rPr>
              <a:t>Surface Hub 2S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DE97D6-50D0-B5C5-0849-A6D458D750B0}"/>
              </a:ext>
            </a:extLst>
          </p:cNvPr>
          <p:cNvSpPr txBox="1"/>
          <p:nvPr/>
        </p:nvSpPr>
        <p:spPr>
          <a:xfrm>
            <a:off x="5843639" y="1558277"/>
            <a:ext cx="282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dirty="0">
                <a:solidFill>
                  <a:srgbClr val="0070C0"/>
                </a:solidFill>
              </a:rPr>
              <a:t>Surface Laptop Studio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086016-454F-E92F-CC3C-979FA1B68191}"/>
              </a:ext>
            </a:extLst>
          </p:cNvPr>
          <p:cNvSpPr txBox="1"/>
          <p:nvPr/>
        </p:nvSpPr>
        <p:spPr>
          <a:xfrm>
            <a:off x="3400591" y="1898375"/>
            <a:ext cx="2169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dirty="0">
                <a:solidFill>
                  <a:schemeClr val="bg2"/>
                </a:solidFill>
              </a:rPr>
              <a:t>Surface Pro 9</a:t>
            </a:r>
            <a:endParaRPr lang="ja-JP" altLang="en-US" sz="1200" dirty="0">
              <a:solidFill>
                <a:schemeClr val="bg2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451654-82C0-515F-0B51-8427716083B0}"/>
              </a:ext>
            </a:extLst>
          </p:cNvPr>
          <p:cNvSpPr txBox="1"/>
          <p:nvPr/>
        </p:nvSpPr>
        <p:spPr>
          <a:xfrm>
            <a:off x="841834" y="1948802"/>
            <a:ext cx="1962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dirty="0">
                <a:solidFill>
                  <a:schemeClr val="bg2"/>
                </a:solidFill>
              </a:rPr>
              <a:t>Surface Laptop 5</a:t>
            </a:r>
            <a:endParaRPr lang="ja-JP" altLang="en-US" sz="1200" dirty="0">
              <a:solidFill>
                <a:schemeClr val="bg2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0C7CF9-A991-9D8D-90AD-305CECD84693}"/>
              </a:ext>
            </a:extLst>
          </p:cNvPr>
          <p:cNvSpPr txBox="1"/>
          <p:nvPr/>
        </p:nvSpPr>
        <p:spPr>
          <a:xfrm>
            <a:off x="9037712" y="1948802"/>
            <a:ext cx="2269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dirty="0">
                <a:solidFill>
                  <a:schemeClr val="bg2"/>
                </a:solidFill>
              </a:rPr>
              <a:t>Surface</a:t>
            </a:r>
            <a:r>
              <a:rPr lang="ja-JP" altLang="en-US" sz="1200" dirty="0">
                <a:solidFill>
                  <a:schemeClr val="bg2"/>
                </a:solidFill>
              </a:rPr>
              <a:t> </a:t>
            </a:r>
            <a:r>
              <a:rPr lang="en-US" altLang="ja-JP" sz="1200" dirty="0">
                <a:solidFill>
                  <a:schemeClr val="bg2"/>
                </a:solidFill>
              </a:rPr>
              <a:t>Hub</a:t>
            </a:r>
            <a:r>
              <a:rPr lang="ja-JP" altLang="en-US" sz="1200" dirty="0">
                <a:solidFill>
                  <a:schemeClr val="bg2"/>
                </a:solidFill>
              </a:rPr>
              <a:t> </a:t>
            </a:r>
            <a:r>
              <a:rPr lang="en-US" altLang="ja-JP" sz="1200" dirty="0">
                <a:solidFill>
                  <a:schemeClr val="bg2"/>
                </a:solidFill>
              </a:rPr>
              <a:t>2S</a:t>
            </a:r>
            <a:endParaRPr lang="en-US" altLang="ja-JP" sz="1200" b="0" dirty="0">
              <a:solidFill>
                <a:schemeClr val="bg2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0B7518-670B-EBC4-F005-52251A55EB30}"/>
              </a:ext>
            </a:extLst>
          </p:cNvPr>
          <p:cNvSpPr txBox="1"/>
          <p:nvPr/>
        </p:nvSpPr>
        <p:spPr>
          <a:xfrm>
            <a:off x="6177207" y="1948802"/>
            <a:ext cx="216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dirty="0">
                <a:solidFill>
                  <a:schemeClr val="bg2"/>
                </a:solidFill>
              </a:rPr>
              <a:t>Surface Laptop Studio</a:t>
            </a:r>
            <a:endParaRPr lang="ja-JP" altLang="en-US" sz="1200" dirty="0">
              <a:solidFill>
                <a:schemeClr val="bg2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481C1A-84F5-17D4-8817-5E24F79116F0}"/>
              </a:ext>
            </a:extLst>
          </p:cNvPr>
          <p:cNvSpPr txBox="1"/>
          <p:nvPr/>
        </p:nvSpPr>
        <p:spPr>
          <a:xfrm>
            <a:off x="841834" y="2398334"/>
            <a:ext cx="19621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時代を超えたデザインで、</a:t>
            </a:r>
            <a:endParaRPr lang="en-US" altLang="ja-JP" sz="1100" dirty="0">
              <a:solidFill>
                <a:srgbClr val="0070C0"/>
              </a:solidFill>
            </a:endParaRPr>
          </a:p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レベルアップしたアイデアを創造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CB1190E-7FB4-EA74-9D0D-933672829D5E}"/>
              </a:ext>
            </a:extLst>
          </p:cNvPr>
          <p:cNvSpPr txBox="1"/>
          <p:nvPr/>
        </p:nvSpPr>
        <p:spPr>
          <a:xfrm>
            <a:off x="3400591" y="2402457"/>
            <a:ext cx="21698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場所を超えて創造を引き出す</a:t>
            </a:r>
            <a:endParaRPr lang="en-US" altLang="ja-JP" sz="1100" dirty="0">
              <a:solidFill>
                <a:srgbClr val="0070C0"/>
              </a:solidFill>
            </a:endParaRPr>
          </a:p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イノベーター向け </a:t>
            </a:r>
            <a:r>
              <a:rPr lang="en-US" altLang="ja-JP" sz="1100" dirty="0">
                <a:solidFill>
                  <a:srgbClr val="0070C0"/>
                </a:solidFill>
              </a:rPr>
              <a:t>2 in 1 PC</a:t>
            </a:r>
            <a:endParaRPr lang="ja-JP" altLang="en-US" sz="1100" dirty="0">
              <a:solidFill>
                <a:srgbClr val="0070C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527BA1-0284-ABFB-F9C0-5FC040C8B80E}"/>
              </a:ext>
            </a:extLst>
          </p:cNvPr>
          <p:cNvSpPr txBox="1"/>
          <p:nvPr/>
        </p:nvSpPr>
        <p:spPr>
          <a:xfrm>
            <a:off x="6096016" y="2402457"/>
            <a:ext cx="232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校務と教育をパワフルに支える</a:t>
            </a:r>
            <a:endParaRPr lang="en-US" altLang="ja-JP" sz="1100" dirty="0">
              <a:solidFill>
                <a:srgbClr val="0070C0"/>
              </a:solidFill>
            </a:endParaRPr>
          </a:p>
          <a:p>
            <a:pPr algn="ctr"/>
            <a:r>
              <a:rPr lang="ja-JP" altLang="en-US" sz="1100" dirty="0">
                <a:solidFill>
                  <a:srgbClr val="0070C0"/>
                </a:solidFill>
              </a:rPr>
              <a:t>想像を超えたパフォーマンス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873F907-DB3F-DBBC-F479-42C6D5E58F60}"/>
              </a:ext>
            </a:extLst>
          </p:cNvPr>
          <p:cNvSpPr txBox="1"/>
          <p:nvPr/>
        </p:nvSpPr>
        <p:spPr>
          <a:xfrm>
            <a:off x="9136791" y="2402457"/>
            <a:ext cx="143925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>
                <a:solidFill>
                  <a:srgbClr val="0070C0"/>
                </a:solidFill>
              </a:rPr>
              <a:t>学びの場所に</a:t>
            </a:r>
            <a:endParaRPr lang="en-US" altLang="ja-JP" sz="1100" dirty="0">
              <a:solidFill>
                <a:srgbClr val="0070C0"/>
              </a:solidFill>
            </a:endParaRPr>
          </a:p>
          <a:p>
            <a:r>
              <a:rPr lang="ja-JP" altLang="en-US" sz="1100" dirty="0">
                <a:solidFill>
                  <a:srgbClr val="0070C0"/>
                </a:solidFill>
              </a:rPr>
              <a:t>とらわれない</a:t>
            </a:r>
            <a:endParaRPr lang="en-US" altLang="ja-JP" sz="1100" dirty="0">
              <a:solidFill>
                <a:srgbClr val="0070C0"/>
              </a:solidFill>
            </a:endParaRPr>
          </a:p>
          <a:p>
            <a:r>
              <a:rPr lang="ja-JP" altLang="en-US" sz="1100" dirty="0">
                <a:solidFill>
                  <a:srgbClr val="0070C0"/>
                </a:solidFill>
              </a:rPr>
              <a:t>次世代型</a:t>
            </a:r>
            <a:endParaRPr lang="en-US" altLang="ja-JP" sz="1100" dirty="0">
              <a:solidFill>
                <a:srgbClr val="0070C0"/>
              </a:solidFill>
            </a:endParaRPr>
          </a:p>
          <a:p>
            <a:r>
              <a:rPr lang="ja-JP" altLang="en-US" sz="1100" dirty="0">
                <a:solidFill>
                  <a:srgbClr val="0070C0"/>
                </a:solidFill>
              </a:rPr>
              <a:t>コラボレーション</a:t>
            </a:r>
            <a:endParaRPr lang="en-US" altLang="ja-JP" sz="1100" dirty="0">
              <a:solidFill>
                <a:srgbClr val="0070C0"/>
              </a:solidFill>
            </a:endParaRPr>
          </a:p>
          <a:p>
            <a:r>
              <a:rPr lang="ja-JP" altLang="en-US" sz="1100" dirty="0">
                <a:solidFill>
                  <a:srgbClr val="0070C0"/>
                </a:solidFill>
              </a:rPr>
              <a:t>デバイス</a:t>
            </a:r>
          </a:p>
        </p:txBody>
      </p:sp>
      <p:pic>
        <p:nvPicPr>
          <p:cNvPr id="27" name="図 26" descr="ロゴ&#10;&#10;自動的に生成された説明">
            <a:extLst>
              <a:ext uri="{FF2B5EF4-FFF2-40B4-BE49-F238E27FC236}">
                <a16:creationId xmlns:a16="http://schemas.microsoft.com/office/drawing/2014/main" id="{5C35E70F-DB28-51F3-6029-743FD8A5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471" y="4180460"/>
            <a:ext cx="600075" cy="110170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A425EE8E-6C50-9A4D-373D-97F431EE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581" y="4009986"/>
            <a:ext cx="600075" cy="11017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F5986C8-11E1-2F8B-C690-5EB7001A701A}"/>
              </a:ext>
            </a:extLst>
          </p:cNvPr>
          <p:cNvSpPr txBox="1"/>
          <p:nvPr/>
        </p:nvSpPr>
        <p:spPr>
          <a:xfrm>
            <a:off x="9161383" y="4127823"/>
            <a:ext cx="9745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0" dirty="0">
                <a:solidFill>
                  <a:srgbClr val="0070C0"/>
                </a:solidFill>
              </a:rPr>
              <a:t>アップグレード対応</a:t>
            </a:r>
            <a:endParaRPr lang="ja-JP" altLang="en-US" sz="800" dirty="0">
              <a:solidFill>
                <a:srgbClr val="0070C0"/>
              </a:solidFill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C6B0DF1-33F6-E146-191D-54867CED131F}"/>
              </a:ext>
            </a:extLst>
          </p:cNvPr>
          <p:cNvCxnSpPr/>
          <p:nvPr/>
        </p:nvCxnSpPr>
        <p:spPr>
          <a:xfrm>
            <a:off x="449488" y="4381367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5AFB89F-9AD7-556B-9E55-D2D39E8DA8D6}"/>
              </a:ext>
            </a:extLst>
          </p:cNvPr>
          <p:cNvSpPr txBox="1"/>
          <p:nvPr/>
        </p:nvSpPr>
        <p:spPr>
          <a:xfrm>
            <a:off x="6185335" y="4376000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タッチパネル </a:t>
            </a:r>
            <a:r>
              <a:rPr lang="en-US" altLang="ja-JP" sz="1000" b="0" dirty="0">
                <a:solidFill>
                  <a:schemeClr val="accent6"/>
                </a:solidFill>
              </a:rPr>
              <a:t>/ </a:t>
            </a:r>
            <a:r>
              <a:rPr lang="ja-JP" altLang="en-US" sz="1000" b="0" dirty="0">
                <a:solidFill>
                  <a:schemeClr val="accent6"/>
                </a:solidFill>
              </a:rPr>
              <a:t>ペン対応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CE34CABD-6ACA-B8FC-6EBA-06FFDEE35D5A}"/>
              </a:ext>
            </a:extLst>
          </p:cNvPr>
          <p:cNvCxnSpPr/>
          <p:nvPr/>
        </p:nvCxnSpPr>
        <p:spPr>
          <a:xfrm>
            <a:off x="449488" y="4610242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E93B3C6-D5D7-BAC9-76D4-054B7E04C9B6}"/>
              </a:ext>
            </a:extLst>
          </p:cNvPr>
          <p:cNvSpPr txBox="1"/>
          <p:nvPr/>
        </p:nvSpPr>
        <p:spPr>
          <a:xfrm>
            <a:off x="6185335" y="460305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14.4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9CE1FC08-B370-E5F1-7E71-7010D6F6758A}"/>
              </a:ext>
            </a:extLst>
          </p:cNvPr>
          <p:cNvCxnSpPr/>
          <p:nvPr/>
        </p:nvCxnSpPr>
        <p:spPr>
          <a:xfrm>
            <a:off x="449488" y="4839132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281315D-57DE-B575-2C86-B088B00A6455}"/>
              </a:ext>
            </a:extLst>
          </p:cNvPr>
          <p:cNvSpPr txBox="1"/>
          <p:nvPr/>
        </p:nvSpPr>
        <p:spPr>
          <a:xfrm>
            <a:off x="6185335" y="483248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約 </a:t>
            </a:r>
            <a:r>
              <a:rPr lang="en-US" altLang="ja-JP" sz="1000" dirty="0">
                <a:solidFill>
                  <a:schemeClr val="accent6"/>
                </a:solidFill>
              </a:rPr>
              <a:t>1,742.9</a:t>
            </a:r>
            <a:r>
              <a:rPr lang="en-US" altLang="ja-JP" sz="1000" b="0" dirty="0">
                <a:solidFill>
                  <a:schemeClr val="accent6"/>
                </a:solidFill>
              </a:rPr>
              <a:t> g</a:t>
            </a:r>
            <a:r>
              <a:rPr lang="ja-JP" altLang="en-US" sz="1000" dirty="0">
                <a:solidFill>
                  <a:schemeClr val="accent6"/>
                </a:solidFill>
              </a:rPr>
              <a:t> ～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3F079D1-BF53-A954-1C04-17559C9C48A6}"/>
              </a:ext>
            </a:extLst>
          </p:cNvPr>
          <p:cNvCxnSpPr/>
          <p:nvPr/>
        </p:nvCxnSpPr>
        <p:spPr>
          <a:xfrm>
            <a:off x="449488" y="5057642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4D860D8-91CF-C5A6-2FD7-AB52ECFC8298}"/>
              </a:ext>
            </a:extLst>
          </p:cNvPr>
          <p:cNvCxnSpPr/>
          <p:nvPr/>
        </p:nvCxnSpPr>
        <p:spPr>
          <a:xfrm>
            <a:off x="449488" y="5057917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325544A-E026-1B51-3B42-F7FA672C50E5}"/>
              </a:ext>
            </a:extLst>
          </p:cNvPr>
          <p:cNvSpPr txBox="1"/>
          <p:nvPr/>
        </p:nvSpPr>
        <p:spPr>
          <a:xfrm>
            <a:off x="6200089" y="5209697"/>
            <a:ext cx="23222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第</a:t>
            </a:r>
            <a:r>
              <a:rPr lang="en-US" altLang="ja-JP" sz="1000" dirty="0">
                <a:solidFill>
                  <a:schemeClr val="accent6"/>
                </a:solidFill>
              </a:rPr>
              <a:t>11</a:t>
            </a:r>
            <a:r>
              <a:rPr lang="ja-JP" altLang="en-US" sz="1000" dirty="0">
                <a:solidFill>
                  <a:schemeClr val="accent6"/>
                </a:solidFill>
              </a:rPr>
              <a:t>世代 </a:t>
            </a:r>
            <a:r>
              <a:rPr lang="en-US" altLang="ja-JP" sz="1000" dirty="0">
                <a:solidFill>
                  <a:schemeClr val="accent6"/>
                </a:solidFill>
              </a:rPr>
              <a:t>Intel Core </a:t>
            </a:r>
            <a:r>
              <a:rPr lang="ja-JP" altLang="en-US" sz="1000" dirty="0">
                <a:solidFill>
                  <a:schemeClr val="accent6"/>
                </a:solidFill>
              </a:rPr>
              <a:t>プロセッサー搭載</a:t>
            </a: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EF455BE-1110-06CF-346B-032EB00CA088}"/>
              </a:ext>
            </a:extLst>
          </p:cNvPr>
          <p:cNvCxnSpPr/>
          <p:nvPr/>
        </p:nvCxnSpPr>
        <p:spPr>
          <a:xfrm>
            <a:off x="449488" y="5599530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7ECB9F-50A9-2CF0-0AA3-49B5B14AC744}"/>
              </a:ext>
            </a:extLst>
          </p:cNvPr>
          <p:cNvSpPr txBox="1"/>
          <p:nvPr/>
        </p:nvSpPr>
        <p:spPr>
          <a:xfrm>
            <a:off x="5859895" y="5592887"/>
            <a:ext cx="27852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Windows Hello </a:t>
            </a:r>
            <a:r>
              <a:rPr lang="ja-JP" altLang="en-US" sz="1000" b="0" dirty="0">
                <a:solidFill>
                  <a:schemeClr val="accent6"/>
                </a:solidFill>
              </a:rPr>
              <a:t>指紋認証サインインに</a:t>
            </a:r>
            <a:r>
              <a:rPr lang="ja-JP" altLang="en-US" sz="1000" dirty="0">
                <a:solidFill>
                  <a:schemeClr val="accent6"/>
                </a:solidFill>
              </a:rPr>
              <a:t>よる</a:t>
            </a:r>
            <a:endParaRPr lang="en-US" altLang="ja-JP" sz="10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エンタープライズレベルの保護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8DDB495-9EFA-2D8F-2742-6AC20884AE04}"/>
              </a:ext>
            </a:extLst>
          </p:cNvPr>
          <p:cNvCxnSpPr/>
          <p:nvPr/>
        </p:nvCxnSpPr>
        <p:spPr>
          <a:xfrm>
            <a:off x="476251" y="6001049"/>
            <a:ext cx="11239497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 descr="ロゴ&#10;&#10;自動的に生成された説明">
            <a:extLst>
              <a:ext uri="{FF2B5EF4-FFF2-40B4-BE49-F238E27FC236}">
                <a16:creationId xmlns:a16="http://schemas.microsoft.com/office/drawing/2014/main" id="{200C0104-B74E-3B36-C0A8-DA07293A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674" y="4180460"/>
            <a:ext cx="600075" cy="110170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A7142914-2D94-59FF-2D45-AE0C500D9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84" y="4180460"/>
            <a:ext cx="600075" cy="110170"/>
          </a:xfrm>
          <a:prstGeom prst="rect">
            <a:avLst/>
          </a:prstGeom>
        </p:spPr>
      </p:pic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5C2134B-E992-1838-43CE-85894F5CF9A9}"/>
              </a:ext>
            </a:extLst>
          </p:cNvPr>
          <p:cNvCxnSpPr>
            <a:cxnSpLocks/>
          </p:cNvCxnSpPr>
          <p:nvPr/>
        </p:nvCxnSpPr>
        <p:spPr>
          <a:xfrm>
            <a:off x="5843638" y="1558277"/>
            <a:ext cx="0" cy="4604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DDA50F5A-48D5-9CB2-E765-A9A6F41212B5}"/>
              </a:ext>
            </a:extLst>
          </p:cNvPr>
          <p:cNvCxnSpPr>
            <a:cxnSpLocks/>
          </p:cNvCxnSpPr>
          <p:nvPr/>
        </p:nvCxnSpPr>
        <p:spPr>
          <a:xfrm>
            <a:off x="8672943" y="1558277"/>
            <a:ext cx="0" cy="4604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38D01B0-ABFF-64F0-8514-663FFA05BA6B}"/>
              </a:ext>
            </a:extLst>
          </p:cNvPr>
          <p:cNvSpPr txBox="1"/>
          <p:nvPr/>
        </p:nvSpPr>
        <p:spPr>
          <a:xfrm>
            <a:off x="5851767" y="6011157"/>
            <a:ext cx="2829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充電式ペン、スタジオマイク、急速充電、高音質スピーカー、</a:t>
            </a:r>
            <a:endParaRPr lang="en-US" altLang="ja-JP" sz="8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立体音響</a:t>
            </a:r>
            <a:r>
              <a:rPr lang="en-US" altLang="ja-JP" sz="800" dirty="0">
                <a:solidFill>
                  <a:schemeClr val="accent6"/>
                </a:solidFill>
              </a:rPr>
              <a:t>ATMOS</a:t>
            </a:r>
            <a:r>
              <a:rPr lang="ja-JP" altLang="en-US" sz="800" dirty="0">
                <a:solidFill>
                  <a:schemeClr val="accent6"/>
                </a:solidFill>
              </a:rPr>
              <a:t>、</a:t>
            </a:r>
            <a:r>
              <a:rPr lang="en-US" altLang="ja-JP" sz="800" dirty="0">
                <a:solidFill>
                  <a:schemeClr val="accent6"/>
                </a:solidFill>
              </a:rPr>
              <a:t>RTX</a:t>
            </a:r>
            <a:r>
              <a:rPr lang="ja-JP" altLang="en-US" sz="800" dirty="0">
                <a:solidFill>
                  <a:schemeClr val="accent6"/>
                </a:solidFill>
              </a:rPr>
              <a:t>、</a:t>
            </a:r>
            <a:r>
              <a:rPr lang="en-US" altLang="ja-JP" sz="800" dirty="0">
                <a:solidFill>
                  <a:schemeClr val="accent6"/>
                </a:solidFill>
              </a:rPr>
              <a:t>GeForce RTX</a:t>
            </a:r>
            <a:r>
              <a:rPr lang="ja-JP" altLang="en-US" sz="800" dirty="0">
                <a:solidFill>
                  <a:schemeClr val="accent6"/>
                </a:solidFill>
              </a:rPr>
              <a:t>、</a:t>
            </a:r>
            <a:endParaRPr lang="en-US" altLang="ja-JP" sz="800" dirty="0">
              <a:solidFill>
                <a:schemeClr val="accent6"/>
              </a:solidFill>
            </a:endParaRPr>
          </a:p>
          <a:p>
            <a:pPr algn="ctr"/>
            <a:r>
              <a:rPr lang="en-US" altLang="ja-JP" sz="800" dirty="0">
                <a:solidFill>
                  <a:schemeClr val="accent6"/>
                </a:solidFill>
              </a:rPr>
              <a:t>120Hz</a:t>
            </a:r>
            <a:r>
              <a:rPr lang="ja-JP" altLang="en-US" sz="800" dirty="0">
                <a:solidFill>
                  <a:schemeClr val="accent6"/>
                </a:solidFill>
              </a:rPr>
              <a:t>リフレッシュレート対応、指紋センサー、</a:t>
            </a:r>
            <a:r>
              <a:rPr lang="en-US" altLang="ja-JP" sz="800" dirty="0">
                <a:solidFill>
                  <a:schemeClr val="accent6"/>
                </a:solidFill>
              </a:rPr>
              <a:t>SSD</a:t>
            </a:r>
            <a:r>
              <a:rPr lang="ja-JP" altLang="en-US" sz="800" dirty="0">
                <a:solidFill>
                  <a:schemeClr val="accent6"/>
                </a:solidFill>
              </a:rPr>
              <a:t>取り外し対応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E712E49-8F8B-A4A0-545E-78B33E0C2C24}"/>
              </a:ext>
            </a:extLst>
          </p:cNvPr>
          <p:cNvSpPr txBox="1"/>
          <p:nvPr/>
        </p:nvSpPr>
        <p:spPr>
          <a:xfrm>
            <a:off x="3434991" y="4376000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タッチパネル </a:t>
            </a:r>
            <a:r>
              <a:rPr lang="en-US" altLang="ja-JP" sz="1000" b="0" dirty="0">
                <a:solidFill>
                  <a:schemeClr val="accent6"/>
                </a:solidFill>
              </a:rPr>
              <a:t>/ </a:t>
            </a:r>
            <a:r>
              <a:rPr lang="ja-JP" altLang="en-US" sz="1000" b="0" dirty="0">
                <a:solidFill>
                  <a:schemeClr val="accent6"/>
                </a:solidFill>
              </a:rPr>
              <a:t>ペン対応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D6FCFF3-8B45-B921-9F28-2FD9143181E7}"/>
              </a:ext>
            </a:extLst>
          </p:cNvPr>
          <p:cNvSpPr txBox="1"/>
          <p:nvPr/>
        </p:nvSpPr>
        <p:spPr>
          <a:xfrm>
            <a:off x="3434991" y="460305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13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EF345DD-FDDE-93A2-1EBA-2254E60B7AA9}"/>
              </a:ext>
            </a:extLst>
          </p:cNvPr>
          <p:cNvSpPr txBox="1"/>
          <p:nvPr/>
        </p:nvSpPr>
        <p:spPr>
          <a:xfrm>
            <a:off x="3434991" y="483248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約 </a:t>
            </a:r>
            <a:r>
              <a:rPr lang="en-US" altLang="ja-JP" sz="1000" b="0" dirty="0">
                <a:solidFill>
                  <a:schemeClr val="accent6"/>
                </a:solidFill>
              </a:rPr>
              <a:t>879 g </a:t>
            </a:r>
            <a:r>
              <a:rPr lang="ja-JP" altLang="en-US" sz="1000" b="0" dirty="0">
                <a:solidFill>
                  <a:schemeClr val="accent6"/>
                </a:solidFill>
              </a:rPr>
              <a:t>～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3E6D499-E18C-D9FA-7644-76343E53EC71}"/>
              </a:ext>
            </a:extLst>
          </p:cNvPr>
          <p:cNvSpPr txBox="1"/>
          <p:nvPr/>
        </p:nvSpPr>
        <p:spPr>
          <a:xfrm>
            <a:off x="3128540" y="5079213"/>
            <a:ext cx="26962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第</a:t>
            </a:r>
            <a:r>
              <a:rPr lang="en-US" altLang="ja-JP" sz="1000" dirty="0">
                <a:solidFill>
                  <a:schemeClr val="accent6"/>
                </a:solidFill>
              </a:rPr>
              <a:t>12</a:t>
            </a:r>
            <a:r>
              <a:rPr lang="ja-JP" altLang="en-US" sz="1000" dirty="0">
                <a:solidFill>
                  <a:schemeClr val="accent6"/>
                </a:solidFill>
              </a:rPr>
              <a:t>世代 </a:t>
            </a:r>
            <a:r>
              <a:rPr lang="en-US" altLang="ja-JP" sz="1000" dirty="0">
                <a:solidFill>
                  <a:schemeClr val="accent6"/>
                </a:solidFill>
              </a:rPr>
              <a:t>Intel Core </a:t>
            </a:r>
            <a:r>
              <a:rPr lang="ja-JP" altLang="en-US" sz="1000" dirty="0">
                <a:solidFill>
                  <a:schemeClr val="accent6"/>
                </a:solidFill>
              </a:rPr>
              <a:t>プロセッサー搭載</a:t>
            </a:r>
            <a:r>
              <a:rPr lang="en-US" altLang="ja-JP" sz="1000" dirty="0">
                <a:solidFill>
                  <a:schemeClr val="accent6"/>
                </a:solidFill>
              </a:rPr>
              <a:t>(Pro9)</a:t>
            </a:r>
            <a:endParaRPr lang="ja-JP" altLang="en-US" sz="1000" dirty="0">
              <a:solidFill>
                <a:schemeClr val="accent6"/>
              </a:solidFill>
            </a:endParaRPr>
          </a:p>
          <a:p>
            <a:pPr algn="ctr"/>
            <a:r>
              <a:rPr lang="en-US" altLang="ja-JP" sz="1000" dirty="0">
                <a:solidFill>
                  <a:schemeClr val="accent6"/>
                </a:solidFill>
              </a:rPr>
              <a:t>Neural Processing Unit </a:t>
            </a:r>
            <a:r>
              <a:rPr lang="ja-JP" altLang="en-US" sz="1000" dirty="0">
                <a:solidFill>
                  <a:schemeClr val="accent6"/>
                </a:solidFill>
              </a:rPr>
              <a:t>搭載</a:t>
            </a:r>
            <a:endParaRPr lang="en-US" altLang="ja-JP" sz="1000" dirty="0">
              <a:solidFill>
                <a:schemeClr val="accent6"/>
              </a:solidFill>
            </a:endParaRPr>
          </a:p>
          <a:p>
            <a:pPr algn="ctr"/>
            <a:r>
              <a:rPr lang="en-US" altLang="ja-JP" sz="1000" dirty="0">
                <a:solidFill>
                  <a:schemeClr val="accent6"/>
                </a:solidFill>
              </a:rPr>
              <a:t>Microsoft SQ® 3(with5G)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133C923-2EF3-615F-6A82-C548A3915CBB}"/>
              </a:ext>
            </a:extLst>
          </p:cNvPr>
          <p:cNvSpPr txBox="1"/>
          <p:nvPr/>
        </p:nvSpPr>
        <p:spPr>
          <a:xfrm>
            <a:off x="3180384" y="6011157"/>
            <a:ext cx="2671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800" dirty="0">
                <a:solidFill>
                  <a:schemeClr val="accent6"/>
                </a:solidFill>
              </a:rPr>
              <a:t>2</a:t>
            </a:r>
            <a:r>
              <a:rPr lang="ja-JP" altLang="en-US" sz="800" dirty="0">
                <a:solidFill>
                  <a:schemeClr val="accent6"/>
                </a:solidFill>
              </a:rPr>
              <a:t> </a:t>
            </a:r>
            <a:r>
              <a:rPr lang="en-US" altLang="ja-JP" sz="800" dirty="0">
                <a:solidFill>
                  <a:schemeClr val="accent6"/>
                </a:solidFill>
              </a:rPr>
              <a:t>in</a:t>
            </a:r>
            <a:r>
              <a:rPr lang="ja-JP" altLang="en-US" sz="800" dirty="0">
                <a:solidFill>
                  <a:schemeClr val="accent6"/>
                </a:solidFill>
              </a:rPr>
              <a:t> </a:t>
            </a:r>
            <a:r>
              <a:rPr lang="en-US" altLang="ja-JP" sz="800" dirty="0">
                <a:solidFill>
                  <a:schemeClr val="accent6"/>
                </a:solidFill>
              </a:rPr>
              <a:t>1</a:t>
            </a:r>
            <a:r>
              <a:rPr lang="ja-JP" altLang="en-US" sz="800" dirty="0">
                <a:solidFill>
                  <a:schemeClr val="accent6"/>
                </a:solidFill>
              </a:rPr>
              <a:t>、ギガビット</a:t>
            </a:r>
            <a:r>
              <a:rPr lang="en-US" altLang="ja-JP" sz="800" dirty="0">
                <a:solidFill>
                  <a:schemeClr val="accent6"/>
                </a:solidFill>
              </a:rPr>
              <a:t>LTE</a:t>
            </a:r>
            <a:r>
              <a:rPr lang="ja-JP" altLang="en-US" sz="800" dirty="0">
                <a:solidFill>
                  <a:schemeClr val="accent6"/>
                </a:solidFill>
              </a:rPr>
              <a:t>、カラーバリエーション、</a:t>
            </a:r>
            <a:endParaRPr lang="en-US" altLang="ja-JP" sz="8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スタジオマイク、急速充電、充電式ペン、</a:t>
            </a:r>
            <a:r>
              <a:rPr lang="en-US" altLang="ja-JP" sz="800" dirty="0">
                <a:solidFill>
                  <a:schemeClr val="accent6"/>
                </a:solidFill>
              </a:rPr>
              <a:t> SSD</a:t>
            </a:r>
            <a:r>
              <a:rPr lang="ja-JP" altLang="en-US" sz="800" dirty="0">
                <a:solidFill>
                  <a:schemeClr val="accent6"/>
                </a:solidFill>
              </a:rPr>
              <a:t>取り外し対応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B177941-336B-16BD-8ADB-D3F35F71B9D5}"/>
              </a:ext>
            </a:extLst>
          </p:cNvPr>
          <p:cNvSpPr txBox="1"/>
          <p:nvPr/>
        </p:nvSpPr>
        <p:spPr>
          <a:xfrm>
            <a:off x="712226" y="4376000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タッチパネル </a:t>
            </a:r>
            <a:r>
              <a:rPr lang="en-US" altLang="ja-JP" sz="1000" b="0" dirty="0">
                <a:solidFill>
                  <a:schemeClr val="accent6"/>
                </a:solidFill>
              </a:rPr>
              <a:t>/ </a:t>
            </a:r>
            <a:r>
              <a:rPr lang="ja-JP" altLang="en-US" sz="1000" b="0" dirty="0">
                <a:solidFill>
                  <a:schemeClr val="accent6"/>
                </a:solidFill>
              </a:rPr>
              <a:t>ペン対応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B4F8E7E-D0C2-CB2E-D12B-6FDBD2DA21CE}"/>
              </a:ext>
            </a:extLst>
          </p:cNvPr>
          <p:cNvSpPr txBox="1"/>
          <p:nvPr/>
        </p:nvSpPr>
        <p:spPr>
          <a:xfrm>
            <a:off x="712226" y="460305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>
                <a:solidFill>
                  <a:schemeClr val="accent6"/>
                </a:solidFill>
              </a:rPr>
              <a:t>13.5</a:t>
            </a:r>
            <a:r>
              <a:rPr lang="en-US" altLang="ja-JP" sz="1000" b="0" dirty="0">
                <a:solidFill>
                  <a:schemeClr val="accent6"/>
                </a:solidFill>
              </a:rPr>
              <a:t>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 </a:t>
            </a:r>
            <a:r>
              <a:rPr lang="en-US" altLang="ja-JP" sz="1000" b="0" dirty="0">
                <a:solidFill>
                  <a:schemeClr val="accent6"/>
                </a:solidFill>
              </a:rPr>
              <a:t>/ 15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63265A1-E65C-5C5F-EEBD-452A878C0098}"/>
              </a:ext>
            </a:extLst>
          </p:cNvPr>
          <p:cNvSpPr txBox="1"/>
          <p:nvPr/>
        </p:nvSpPr>
        <p:spPr>
          <a:xfrm>
            <a:off x="712226" y="483248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約 </a:t>
            </a:r>
            <a:r>
              <a:rPr lang="en-US" altLang="ja-JP" sz="1000" b="0" dirty="0">
                <a:solidFill>
                  <a:schemeClr val="accent6"/>
                </a:solidFill>
              </a:rPr>
              <a:t>1,272 g </a:t>
            </a:r>
            <a:r>
              <a:rPr lang="ja-JP" altLang="en-US" sz="1000" b="0" dirty="0">
                <a:solidFill>
                  <a:schemeClr val="accent6"/>
                </a:solidFill>
              </a:rPr>
              <a:t>～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B0898AD-2A9C-4639-5822-2B2D359C3AB8}"/>
              </a:ext>
            </a:extLst>
          </p:cNvPr>
          <p:cNvSpPr txBox="1"/>
          <p:nvPr/>
        </p:nvSpPr>
        <p:spPr>
          <a:xfrm>
            <a:off x="433232" y="5207229"/>
            <a:ext cx="2687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第</a:t>
            </a:r>
            <a:r>
              <a:rPr lang="en-US" altLang="ja-JP" sz="1000" dirty="0">
                <a:solidFill>
                  <a:schemeClr val="accent6"/>
                </a:solidFill>
              </a:rPr>
              <a:t>12</a:t>
            </a:r>
            <a:r>
              <a:rPr lang="ja-JP" altLang="en-US" sz="1000" dirty="0">
                <a:solidFill>
                  <a:schemeClr val="accent6"/>
                </a:solidFill>
              </a:rPr>
              <a:t>世代 </a:t>
            </a:r>
            <a:r>
              <a:rPr lang="en-US" altLang="ja-JP" sz="1000" dirty="0">
                <a:solidFill>
                  <a:schemeClr val="accent6"/>
                </a:solidFill>
              </a:rPr>
              <a:t>Intel Core </a:t>
            </a:r>
            <a:r>
              <a:rPr lang="ja-JP" altLang="en-US" sz="1000" dirty="0">
                <a:solidFill>
                  <a:schemeClr val="accent6"/>
                </a:solidFill>
              </a:rPr>
              <a:t>プロセッサー搭載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074F2D2-E8F0-6D5E-8EE0-06296B223F0B}"/>
              </a:ext>
            </a:extLst>
          </p:cNvPr>
          <p:cNvSpPr txBox="1"/>
          <p:nvPr/>
        </p:nvSpPr>
        <p:spPr>
          <a:xfrm>
            <a:off x="462871" y="6011157"/>
            <a:ext cx="2660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カラーバリエーション、顔認証カメラ、スタジオマイク、</a:t>
            </a:r>
            <a:endParaRPr lang="en-US" altLang="ja-JP" sz="8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高音質スピーカー、立体音響</a:t>
            </a:r>
            <a:r>
              <a:rPr lang="en-US" altLang="ja-JP" sz="800" dirty="0">
                <a:solidFill>
                  <a:schemeClr val="accent6"/>
                </a:solidFill>
              </a:rPr>
              <a:t>ATMOS</a:t>
            </a:r>
            <a:r>
              <a:rPr lang="ja-JP" altLang="en-US" sz="800" dirty="0">
                <a:solidFill>
                  <a:schemeClr val="accent6"/>
                </a:solidFill>
              </a:rPr>
              <a:t>、</a:t>
            </a:r>
            <a:r>
              <a:rPr lang="en-US" altLang="ja-JP" sz="800" dirty="0">
                <a:solidFill>
                  <a:schemeClr val="accent6"/>
                </a:solidFill>
              </a:rPr>
              <a:t>SSD</a:t>
            </a:r>
            <a:r>
              <a:rPr lang="ja-JP" altLang="en-US" sz="800" dirty="0">
                <a:solidFill>
                  <a:schemeClr val="accent6"/>
                </a:solidFill>
              </a:rPr>
              <a:t>取り外し対応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BEBEEF1-2A8F-6CD5-CA71-BF3E0B00F634}"/>
              </a:ext>
            </a:extLst>
          </p:cNvPr>
          <p:cNvSpPr txBox="1"/>
          <p:nvPr/>
        </p:nvSpPr>
        <p:spPr>
          <a:xfrm>
            <a:off x="9125303" y="4376000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タッチパネル </a:t>
            </a:r>
            <a:r>
              <a:rPr lang="en-US" altLang="ja-JP" sz="1000" b="0" dirty="0">
                <a:solidFill>
                  <a:schemeClr val="accent6"/>
                </a:solidFill>
              </a:rPr>
              <a:t>/ </a:t>
            </a:r>
            <a:r>
              <a:rPr lang="ja-JP" altLang="en-US" sz="1000" b="0" dirty="0">
                <a:solidFill>
                  <a:schemeClr val="accent6"/>
                </a:solidFill>
              </a:rPr>
              <a:t>ペン対応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30EA126-E420-C71F-DD62-D8576B02C36D}"/>
              </a:ext>
            </a:extLst>
          </p:cNvPr>
          <p:cNvSpPr txBox="1"/>
          <p:nvPr/>
        </p:nvSpPr>
        <p:spPr>
          <a:xfrm>
            <a:off x="9125303" y="460305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>
                <a:solidFill>
                  <a:schemeClr val="accent6"/>
                </a:solidFill>
              </a:rPr>
              <a:t>50</a:t>
            </a:r>
            <a:r>
              <a:rPr lang="en-US" altLang="ja-JP" sz="1000" b="0" dirty="0">
                <a:solidFill>
                  <a:schemeClr val="accent6"/>
                </a:solidFill>
              </a:rPr>
              <a:t>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 </a:t>
            </a:r>
            <a:r>
              <a:rPr lang="en-US" altLang="ja-JP" sz="1000" b="0" dirty="0">
                <a:solidFill>
                  <a:schemeClr val="accent6"/>
                </a:solidFill>
              </a:rPr>
              <a:t>/ 80 </a:t>
            </a:r>
            <a:r>
              <a:rPr lang="ja-JP" altLang="en-US" sz="1000" b="0" dirty="0">
                <a:solidFill>
                  <a:schemeClr val="accent6"/>
                </a:solidFill>
              </a:rPr>
              <a:t>インチ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5D637AF-E7AC-3E09-284A-543B984009C2}"/>
              </a:ext>
            </a:extLst>
          </p:cNvPr>
          <p:cNvSpPr txBox="1"/>
          <p:nvPr/>
        </p:nvSpPr>
        <p:spPr>
          <a:xfrm>
            <a:off x="9125303" y="483248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0" dirty="0">
                <a:solidFill>
                  <a:schemeClr val="accent6"/>
                </a:solidFill>
              </a:rPr>
              <a:t>約 </a:t>
            </a:r>
            <a:r>
              <a:rPr lang="en-US" altLang="ja-JP" sz="1000" b="0" dirty="0">
                <a:solidFill>
                  <a:schemeClr val="accent6"/>
                </a:solidFill>
              </a:rPr>
              <a:t>28 Kg </a:t>
            </a:r>
            <a:r>
              <a:rPr lang="ja-JP" altLang="en-US" sz="1000" b="0" dirty="0">
                <a:solidFill>
                  <a:schemeClr val="accent6"/>
                </a:solidFill>
              </a:rPr>
              <a:t>～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4B3E619-821E-4AFA-A720-F32B15B4D552}"/>
              </a:ext>
            </a:extLst>
          </p:cNvPr>
          <p:cNvSpPr txBox="1"/>
          <p:nvPr/>
        </p:nvSpPr>
        <p:spPr>
          <a:xfrm>
            <a:off x="9045245" y="5209697"/>
            <a:ext cx="23222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第</a:t>
            </a:r>
            <a:r>
              <a:rPr lang="en-US" altLang="ja-JP" sz="1000" dirty="0">
                <a:solidFill>
                  <a:schemeClr val="accent6"/>
                </a:solidFill>
              </a:rPr>
              <a:t>8</a:t>
            </a:r>
            <a:r>
              <a:rPr lang="ja-JP" altLang="en-US" sz="1000" dirty="0">
                <a:solidFill>
                  <a:schemeClr val="accent6"/>
                </a:solidFill>
              </a:rPr>
              <a:t>世代 </a:t>
            </a:r>
            <a:r>
              <a:rPr lang="en-US" altLang="ja-JP" sz="1000" dirty="0">
                <a:solidFill>
                  <a:schemeClr val="accent6"/>
                </a:solidFill>
              </a:rPr>
              <a:t>Intel Core </a:t>
            </a:r>
            <a:r>
              <a:rPr lang="ja-JP" altLang="en-US" sz="1000" dirty="0">
                <a:solidFill>
                  <a:schemeClr val="accent6"/>
                </a:solidFill>
              </a:rPr>
              <a:t>プロセッサー搭載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AFBC44B-1078-3BD0-C094-F1AEA83BC0CB}"/>
              </a:ext>
            </a:extLst>
          </p:cNvPr>
          <p:cNvSpPr txBox="1"/>
          <p:nvPr/>
        </p:nvSpPr>
        <p:spPr>
          <a:xfrm>
            <a:off x="8953426" y="6011157"/>
            <a:ext cx="2505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dirty="0">
                <a:solidFill>
                  <a:schemeClr val="accent6"/>
                </a:solidFill>
              </a:rPr>
              <a:t>アンチグレア、全帯域８要素マイク、</a:t>
            </a:r>
            <a:r>
              <a:rPr lang="en-US" altLang="ja-JP" sz="800" dirty="0">
                <a:solidFill>
                  <a:schemeClr val="accent6"/>
                </a:solidFill>
              </a:rPr>
              <a:t>4K+</a:t>
            </a:r>
            <a:r>
              <a:rPr lang="ja-JP" altLang="en-US" sz="800" dirty="0">
                <a:solidFill>
                  <a:schemeClr val="accent6"/>
                </a:solidFill>
              </a:rPr>
              <a:t>、</a:t>
            </a:r>
            <a:r>
              <a:rPr lang="en-US" altLang="ja-JP" sz="800" dirty="0">
                <a:solidFill>
                  <a:schemeClr val="accent6"/>
                </a:solidFill>
              </a:rPr>
              <a:t>4K</a:t>
            </a:r>
            <a:r>
              <a:rPr lang="ja-JP" altLang="en-US" sz="800" dirty="0">
                <a:solidFill>
                  <a:schemeClr val="accent6"/>
                </a:solidFill>
              </a:rPr>
              <a:t>カメラ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A07DAA54-EAB2-4C92-E9DC-FD9049061A90}"/>
              </a:ext>
            </a:extLst>
          </p:cNvPr>
          <p:cNvSpPr txBox="1"/>
          <p:nvPr/>
        </p:nvSpPr>
        <p:spPr>
          <a:xfrm>
            <a:off x="698508" y="5698589"/>
            <a:ext cx="2162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>
                <a:solidFill>
                  <a:schemeClr val="accent6"/>
                </a:solidFill>
              </a:rPr>
              <a:t>-</a:t>
            </a:r>
            <a:endParaRPr lang="ja-JP" altLang="en-US" sz="1000" dirty="0">
              <a:solidFill>
                <a:schemeClr val="accent6"/>
              </a:solidFill>
            </a:endParaRPr>
          </a:p>
        </p:txBody>
      </p:sp>
      <p:pic>
        <p:nvPicPr>
          <p:cNvPr id="80" name="図 79" descr="ノートパソコンが置かれている&#10;&#10;自動的に生成された説明">
            <a:extLst>
              <a:ext uri="{FF2B5EF4-FFF2-40B4-BE49-F238E27FC236}">
                <a16:creationId xmlns:a16="http://schemas.microsoft.com/office/drawing/2014/main" id="{7B2A4186-B998-92C7-427D-55B5A3AA6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898" y="2898071"/>
            <a:ext cx="2198972" cy="1278336"/>
          </a:xfrm>
          <a:prstGeom prst="rect">
            <a:avLst/>
          </a:prstGeom>
        </p:spPr>
      </p:pic>
      <p:pic>
        <p:nvPicPr>
          <p:cNvPr id="82" name="図 81" descr="家具, 座席, 椅子, チェアー が含まれている画像&#10;&#10;自動的に生成された説明">
            <a:extLst>
              <a:ext uri="{FF2B5EF4-FFF2-40B4-BE49-F238E27FC236}">
                <a16:creationId xmlns:a16="http://schemas.microsoft.com/office/drawing/2014/main" id="{023B5FB1-15D3-C80A-2297-0D38EF169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30" r="29064"/>
          <a:stretch/>
        </p:blipFill>
        <p:spPr>
          <a:xfrm>
            <a:off x="10182806" y="2028879"/>
            <a:ext cx="1370975" cy="2546728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07F3C2F2-A8DF-B4ED-0FE0-6B85DAD1EDB8}"/>
              </a:ext>
            </a:extLst>
          </p:cNvPr>
          <p:cNvSpPr txBox="1"/>
          <p:nvPr/>
        </p:nvSpPr>
        <p:spPr>
          <a:xfrm>
            <a:off x="8812645" y="5592887"/>
            <a:ext cx="27852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Windows Hello </a:t>
            </a:r>
            <a:r>
              <a:rPr lang="ja-JP" altLang="en-US" sz="1000" b="0" dirty="0">
                <a:solidFill>
                  <a:schemeClr val="accent6"/>
                </a:solidFill>
              </a:rPr>
              <a:t>指紋認証サインインに</a:t>
            </a:r>
            <a:r>
              <a:rPr lang="ja-JP" altLang="en-US" sz="1000" dirty="0">
                <a:solidFill>
                  <a:schemeClr val="accent6"/>
                </a:solidFill>
              </a:rPr>
              <a:t>よる</a:t>
            </a:r>
            <a:endParaRPr lang="en-US" altLang="ja-JP" sz="10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エンタープライズレベルの保護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4305CF4-A38F-C50F-9F23-90CF752D84A5}"/>
              </a:ext>
            </a:extLst>
          </p:cNvPr>
          <p:cNvSpPr txBox="1"/>
          <p:nvPr/>
        </p:nvSpPr>
        <p:spPr>
          <a:xfrm>
            <a:off x="3097645" y="5592887"/>
            <a:ext cx="27852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Windows Hello </a:t>
            </a:r>
            <a:r>
              <a:rPr lang="ja-JP" altLang="en-US" sz="1000" dirty="0">
                <a:solidFill>
                  <a:schemeClr val="accent6"/>
                </a:solidFill>
              </a:rPr>
              <a:t>顔</a:t>
            </a:r>
            <a:r>
              <a:rPr lang="ja-JP" altLang="en-US" sz="1000" b="0" dirty="0">
                <a:solidFill>
                  <a:schemeClr val="accent6"/>
                </a:solidFill>
              </a:rPr>
              <a:t>認証サインインに</a:t>
            </a:r>
            <a:r>
              <a:rPr lang="ja-JP" altLang="en-US" sz="1000" dirty="0">
                <a:solidFill>
                  <a:schemeClr val="accent6"/>
                </a:solidFill>
              </a:rPr>
              <a:t>よる</a:t>
            </a:r>
            <a:endParaRPr lang="en-US" altLang="ja-JP" sz="10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エンタープライズレベルの保護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506C824-15CC-83AF-DD37-4AA21E264778}"/>
              </a:ext>
            </a:extLst>
          </p:cNvPr>
          <p:cNvSpPr txBox="1"/>
          <p:nvPr/>
        </p:nvSpPr>
        <p:spPr>
          <a:xfrm>
            <a:off x="430645" y="5592887"/>
            <a:ext cx="27852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00" b="0" dirty="0">
                <a:solidFill>
                  <a:schemeClr val="accent6"/>
                </a:solidFill>
              </a:rPr>
              <a:t>Windows Hello </a:t>
            </a:r>
            <a:r>
              <a:rPr lang="ja-JP" altLang="en-US" sz="1000" dirty="0">
                <a:solidFill>
                  <a:schemeClr val="accent6"/>
                </a:solidFill>
              </a:rPr>
              <a:t>顔</a:t>
            </a:r>
            <a:r>
              <a:rPr lang="ja-JP" altLang="en-US" sz="1000" b="0" dirty="0">
                <a:solidFill>
                  <a:schemeClr val="accent6"/>
                </a:solidFill>
              </a:rPr>
              <a:t>認証サインインに</a:t>
            </a:r>
            <a:r>
              <a:rPr lang="ja-JP" altLang="en-US" sz="1000" dirty="0">
                <a:solidFill>
                  <a:schemeClr val="accent6"/>
                </a:solidFill>
              </a:rPr>
              <a:t>よる</a:t>
            </a:r>
            <a:endParaRPr lang="en-US" altLang="ja-JP" sz="1000" dirty="0">
              <a:solidFill>
                <a:schemeClr val="accent6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accent6"/>
                </a:solidFill>
              </a:rPr>
              <a:t>エンタープライズレベルの保護</a:t>
            </a:r>
            <a:endParaRPr lang="ja-JP" altLang="en-US" sz="1000" baseline="30000" dirty="0">
              <a:solidFill>
                <a:schemeClr val="accent6"/>
              </a:solidFill>
            </a:endParaRPr>
          </a:p>
        </p:txBody>
      </p:sp>
      <p:pic>
        <p:nvPicPr>
          <p:cNvPr id="2" name="図 1" descr="デスクトップパソコンの画面&#10;&#10;自動的に生成された説明">
            <a:extLst>
              <a:ext uri="{FF2B5EF4-FFF2-40B4-BE49-F238E27FC236}">
                <a16:creationId xmlns:a16="http://schemas.microsoft.com/office/drawing/2014/main" id="{9D48DB0B-1F70-1C7E-873C-5BDA67F2F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16" y="2735496"/>
            <a:ext cx="2580679" cy="145163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B464C1-226C-57C9-7D0F-2A5FDA279E7F}"/>
              </a:ext>
            </a:extLst>
          </p:cNvPr>
          <p:cNvSpPr txBox="1"/>
          <p:nvPr/>
        </p:nvSpPr>
        <p:spPr>
          <a:xfrm>
            <a:off x="3407603" y="2072810"/>
            <a:ext cx="2169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dirty="0">
                <a:solidFill>
                  <a:schemeClr val="bg2"/>
                </a:solidFill>
              </a:rPr>
              <a:t>Surface Pro 9 with 5G</a:t>
            </a:r>
            <a:endParaRPr lang="ja-JP" altLang="en-US" sz="1200" dirty="0">
              <a:solidFill>
                <a:schemeClr val="bg2"/>
              </a:solidFill>
            </a:endParaRPr>
          </a:p>
        </p:txBody>
      </p:sp>
      <p:pic>
        <p:nvPicPr>
          <p:cNvPr id="6" name="図 5" descr="ノートパソコンが置かれている&#10;&#10;自動的に生成された説明">
            <a:extLst>
              <a:ext uri="{FF2B5EF4-FFF2-40B4-BE49-F238E27FC236}">
                <a16:creationId xmlns:a16="http://schemas.microsoft.com/office/drawing/2014/main" id="{D9AAED75-BC24-1850-AB1D-D26577573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720" y="2585510"/>
            <a:ext cx="2355329" cy="15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6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3145C702-1FBE-F6B1-F360-99BD02D620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347" y="617590"/>
            <a:ext cx="6240410" cy="62404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rgbClr val="0070C0"/>
                </a:solidFill>
              </a:rPr>
              <a:t>Surface Hub 2S</a:t>
            </a:r>
            <a:endParaRPr lang="en-US" b="0" dirty="0">
              <a:solidFill>
                <a:srgbClr val="0070C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5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805EE7-3F37-D345-4040-A8C78C51C3FF}"/>
              </a:ext>
            </a:extLst>
          </p:cNvPr>
          <p:cNvSpPr txBox="1"/>
          <p:nvPr/>
        </p:nvSpPr>
        <p:spPr>
          <a:xfrm>
            <a:off x="925284" y="1456031"/>
            <a:ext cx="10806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accent5"/>
                </a:solidFill>
                <a:cs typeface="Arial"/>
              </a:rPr>
              <a:t>無限に広がるコラボレーション</a:t>
            </a:r>
            <a:endParaRPr lang="en-US" altLang="ja-JP" baseline="30000" dirty="0">
              <a:solidFill>
                <a:schemeClr val="accent5"/>
              </a:solidFill>
              <a:cs typeface="Arial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94717BA-2E90-9092-EA3E-5B2BEFAE5D41}"/>
              </a:ext>
            </a:extLst>
          </p:cNvPr>
          <p:cNvSpPr/>
          <p:nvPr/>
        </p:nvSpPr>
        <p:spPr>
          <a:xfrm>
            <a:off x="1038225" y="2182561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スマートでスリムなデザイン</a:t>
            </a:r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79B5ACD-4542-A776-14F2-5DF2F36B75D7}"/>
              </a:ext>
            </a:extLst>
          </p:cNvPr>
          <p:cNvSpPr/>
          <p:nvPr/>
        </p:nvSpPr>
        <p:spPr>
          <a:xfrm>
            <a:off x="1038222" y="3286528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鮮明な 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4K+ 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スクリーン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274AB23-6829-08A4-39D2-FAFF7E8AF0C7}"/>
              </a:ext>
            </a:extLst>
          </p:cNvPr>
          <p:cNvSpPr/>
          <p:nvPr/>
        </p:nvSpPr>
        <p:spPr>
          <a:xfrm>
            <a:off x="1038222" y="4390495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Surface Hub 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dirty="0">
                <a:solidFill>
                  <a:schemeClr val="accent5"/>
                </a:solidFill>
              </a:rPr>
              <a:t>ペン＆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タッチディスプレイ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3602AD1-0077-B66A-0538-2F69EC721655}"/>
              </a:ext>
            </a:extLst>
          </p:cNvPr>
          <p:cNvSpPr/>
          <p:nvPr/>
        </p:nvSpPr>
        <p:spPr>
          <a:xfrm>
            <a:off x="1038223" y="5494461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モバイル、コードレスでの利用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F7A8DD4-71E6-0E23-92A8-8ED5E06EE857}"/>
              </a:ext>
            </a:extLst>
          </p:cNvPr>
          <p:cNvSpPr/>
          <p:nvPr/>
        </p:nvSpPr>
        <p:spPr>
          <a:xfrm>
            <a:off x="8601455" y="2182561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Windows 10 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統合されたデバイス</a:t>
            </a:r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6487DC9-8FF9-2D37-83AA-07FAC510E011}"/>
              </a:ext>
            </a:extLst>
          </p:cNvPr>
          <p:cNvSpPr/>
          <p:nvPr/>
        </p:nvSpPr>
        <p:spPr>
          <a:xfrm>
            <a:off x="8601452" y="3286528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Microsoft Teams 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対応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プラットフォーム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4FA9BA4F-2D94-F6EF-14F3-740155E8E644}"/>
              </a:ext>
            </a:extLst>
          </p:cNvPr>
          <p:cNvSpPr/>
          <p:nvPr/>
        </p:nvSpPr>
        <p:spPr>
          <a:xfrm>
            <a:off x="8601452" y="4390495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OneDrive 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へサインインし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ファイルにアクセス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55B412B-1054-E824-AF34-763898724177}"/>
              </a:ext>
            </a:extLst>
          </p:cNvPr>
          <p:cNvSpPr/>
          <p:nvPr/>
        </p:nvSpPr>
        <p:spPr>
          <a:xfrm>
            <a:off x="8601453" y="5494461"/>
            <a:ext cx="2839429" cy="71202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cs"/>
              </a:rPr>
              <a:t>Microsoft Whiteboard</a:t>
            </a:r>
          </a:p>
        </p:txBody>
      </p:sp>
    </p:spTree>
    <p:extLst>
      <p:ext uri="{BB962C8B-B14F-4D97-AF65-F5344CB8AC3E}">
        <p14:creationId xmlns:p14="http://schemas.microsoft.com/office/powerpoint/2010/main" val="44980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C6EDEF-5C8B-B32D-B15A-5AD723AC0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5" y="855715"/>
            <a:ext cx="6240410" cy="6240410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D72DE665-819E-4DE3-4E34-91D354BD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126" y="1482944"/>
            <a:ext cx="805259" cy="748968"/>
          </a:xfrm>
          <a:prstGeom prst="rect">
            <a:avLst/>
          </a:prstGeom>
        </p:spPr>
      </p:pic>
      <p:pic>
        <p:nvPicPr>
          <p:cNvPr id="10" name="図 9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18B55FB6-F54B-EBCB-5571-27B6244DC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747" y="4362763"/>
            <a:ext cx="653238" cy="653238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038FFAF5-55CA-F412-999B-E5EA09F5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802" y="3082355"/>
            <a:ext cx="617128" cy="617128"/>
          </a:xfrm>
          <a:prstGeom prst="rect">
            <a:avLst/>
          </a:prstGeom>
        </p:spPr>
      </p:pic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BD036767-B260-E19A-A18C-061FF0DB5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5783" y="1715908"/>
            <a:ext cx="703167" cy="7031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b="0" dirty="0">
                <a:solidFill>
                  <a:srgbClr val="0070C0"/>
                </a:solidFill>
                <a:latin typeface="+mj-lt"/>
              </a:rPr>
              <a:t>Surface Hub 2S </a:t>
            </a:r>
            <a:r>
              <a:rPr lang="ja-JP" altLang="en-US" b="0" dirty="0">
                <a:solidFill>
                  <a:schemeClr val="bg1"/>
                </a:solidFill>
              </a:rPr>
              <a:t>だから</a:t>
            </a:r>
            <a:r>
              <a:rPr lang="ja-JP" altLang="en-US" sz="3200" b="0" dirty="0">
                <a:latin typeface="+mj-lt"/>
              </a:rPr>
              <a:t>できること</a:t>
            </a:r>
            <a:endParaRPr lang="en-US" b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6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09C592-DE5E-09F0-9935-06FC7042272E}"/>
              </a:ext>
            </a:extLst>
          </p:cNvPr>
          <p:cNvSpPr txBox="1"/>
          <p:nvPr/>
        </p:nvSpPr>
        <p:spPr>
          <a:xfrm>
            <a:off x="925283" y="1641966"/>
            <a:ext cx="7713891" cy="4438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Microsoft Teams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で遠隔会議</a:t>
            </a:r>
            <a:r>
              <a:rPr lang="en-US" altLang="ja-JP" dirty="0">
                <a:solidFill>
                  <a:schemeClr val="accent5"/>
                </a:solidFill>
                <a:cs typeface="Arial"/>
              </a:rPr>
              <a:t>/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遠隔授業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ja-JP" altLang="en-US" dirty="0">
                <a:solidFill>
                  <a:schemeClr val="accent5"/>
                </a:solidFill>
                <a:cs typeface="Arial"/>
              </a:rPr>
              <a:t>デジタルホワイトボードと</a:t>
            </a:r>
            <a:r>
              <a:rPr lang="en-US" altLang="ja-JP" dirty="0">
                <a:solidFill>
                  <a:schemeClr val="accent5"/>
                </a:solidFill>
                <a:cs typeface="Arial"/>
              </a:rPr>
              <a:t>PC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でインタラクティブなコミュニケーション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PC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とミラーリング接続で大画面に投影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Office 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アプリを始めとしたストアアプリの利用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Microsoft Edge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でブラウザーの利用（調べ学習）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Windows 10 Pro/Enterprise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搭載機としての利用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ja-JP" altLang="en-US" dirty="0">
                <a:solidFill>
                  <a:schemeClr val="accent5"/>
                </a:solidFill>
                <a:cs typeface="Arial"/>
              </a:rPr>
              <a:t>モバイルバッテリ</a:t>
            </a:r>
            <a:r>
              <a:rPr lang="en-US" altLang="ja-JP" sz="1200" dirty="0">
                <a:solidFill>
                  <a:schemeClr val="accent5"/>
                </a:solidFill>
                <a:cs typeface="Arial"/>
              </a:rPr>
              <a:t>(</a:t>
            </a: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オプション</a:t>
            </a:r>
            <a:r>
              <a:rPr lang="en-US" altLang="ja-JP" sz="1200" dirty="0">
                <a:solidFill>
                  <a:schemeClr val="accent5"/>
                </a:solidFill>
                <a:cs typeface="Arial"/>
              </a:rPr>
              <a:t>)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で、約</a:t>
            </a:r>
            <a:r>
              <a:rPr lang="en-US" altLang="ja-JP" dirty="0">
                <a:solidFill>
                  <a:schemeClr val="accent5"/>
                </a:solidFill>
                <a:cs typeface="Arial"/>
              </a:rPr>
              <a:t>90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分のバッテリ駆動を実現</a:t>
            </a:r>
            <a:r>
              <a:rPr lang="ja-JP" altLang="en-US" sz="1200" dirty="0">
                <a:solidFill>
                  <a:schemeClr val="accent5"/>
                </a:solidFill>
                <a:cs typeface="Arial"/>
              </a:rPr>
              <a:t>（教室間などの移動が楽）</a:t>
            </a:r>
            <a:endParaRPr lang="en-US" altLang="ja-JP" dirty="0">
              <a:solidFill>
                <a:schemeClr val="accent5"/>
              </a:solidFill>
              <a:cs typeface="Arial"/>
            </a:endParaRP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5"/>
                </a:solidFill>
                <a:cs typeface="Arial"/>
              </a:rPr>
              <a:t>Microsoft Teams</a:t>
            </a:r>
            <a:r>
              <a:rPr lang="ja-JP" altLang="en-US" dirty="0">
                <a:solidFill>
                  <a:schemeClr val="accent5"/>
                </a:solidFill>
                <a:cs typeface="Arial"/>
              </a:rPr>
              <a:t>との連携で会議や従業の録画、保存が可能</a:t>
            </a:r>
          </a:p>
        </p:txBody>
      </p:sp>
    </p:spTree>
    <p:extLst>
      <p:ext uri="{BB962C8B-B14F-4D97-AF65-F5344CB8AC3E}">
        <p14:creationId xmlns:p14="http://schemas.microsoft.com/office/powerpoint/2010/main" val="312859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C6EDEF-5C8B-B32D-B15A-5AD723AC0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5" y="836665"/>
            <a:ext cx="6240410" cy="6240410"/>
          </a:xfrm>
          <a:prstGeom prst="rect">
            <a:avLst/>
          </a:prstGeom>
        </p:spPr>
      </p:pic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BD036767-B260-E19A-A18C-061FF0DB5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783" y="1696858"/>
            <a:ext cx="703167" cy="7031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b="0" dirty="0">
                <a:solidFill>
                  <a:srgbClr val="0070C0"/>
                </a:solidFill>
                <a:latin typeface="+mj-lt"/>
              </a:rPr>
              <a:t>Surface Hub 2S </a:t>
            </a:r>
            <a:r>
              <a:rPr lang="ja-JP" altLang="en-US" b="0" dirty="0">
                <a:solidFill>
                  <a:schemeClr val="bg1"/>
                </a:solidFill>
              </a:rPr>
              <a:t>コラボレーションに特化した機能</a:t>
            </a:r>
            <a:endParaRPr lang="en-US" b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7</a:t>
            </a:fld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7" name="図 1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F2B97C2-CD87-88D9-D8AE-3C1599EFD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4" t="31053" r="15497" b="36699"/>
          <a:stretch/>
        </p:blipFill>
        <p:spPr>
          <a:xfrm rot="7200000">
            <a:off x="10041233" y="4890909"/>
            <a:ext cx="2450969" cy="509047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000DABC9-10E1-E7B9-34EC-4BA1204E7DD9}"/>
              </a:ext>
            </a:extLst>
          </p:cNvPr>
          <p:cNvSpPr/>
          <p:nvPr/>
        </p:nvSpPr>
        <p:spPr>
          <a:xfrm>
            <a:off x="10328932" y="3701722"/>
            <a:ext cx="1500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6BDD4"/>
                </a:solidFill>
                <a:effectLst/>
                <a:uLnTx/>
                <a:uFillTx/>
                <a:cs typeface="Segoe UI Semilight" panose="020B0402040204020203" pitchFamily="34" charset="0"/>
              </a:rPr>
              <a:t>Surface Hub 2 </a:t>
            </a: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6BDD4"/>
                </a:solidFill>
                <a:effectLst/>
                <a:uLnTx/>
                <a:uFillTx/>
                <a:cs typeface="Segoe UI Semilight" panose="020B0402040204020203" pitchFamily="34" charset="0"/>
              </a:rPr>
              <a:t>ペン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6BDD4"/>
                </a:solidFill>
                <a:effectLst/>
                <a:uLnTx/>
                <a:uFillTx/>
                <a:cs typeface="Segoe UI Semilight" panose="020B0402040204020203" pitchFamily="34" charset="0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6BDD4"/>
              </a:solidFill>
              <a:effectLst/>
              <a:uLnTx/>
              <a:uFillTx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520B204-D1AB-A040-1401-815760098205}"/>
              </a:ext>
            </a:extLst>
          </p:cNvPr>
          <p:cNvSpPr/>
          <p:nvPr/>
        </p:nvSpPr>
        <p:spPr>
          <a:xfrm>
            <a:off x="10500827" y="2802317"/>
            <a:ext cx="703167" cy="703167"/>
          </a:xfrm>
          <a:prstGeom prst="ellipse">
            <a:avLst/>
          </a:prstGeom>
          <a:noFill/>
          <a:ln w="19050" cap="flat" cmpd="sng" algn="ctr">
            <a:solidFill>
              <a:srgbClr val="06BD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Yu Gothic UI Semibold"/>
              <a:cs typeface="+mn-cs"/>
            </a:endParaRPr>
          </a:p>
        </p:txBody>
      </p:sp>
      <p:pic>
        <p:nvPicPr>
          <p:cNvPr id="20" name="図 19" descr="アクセサリー, 傘, 挿絵 が含まれている画像&#10;&#10;自動的に生成された説明">
            <a:extLst>
              <a:ext uri="{FF2B5EF4-FFF2-40B4-BE49-F238E27FC236}">
                <a16:creationId xmlns:a16="http://schemas.microsoft.com/office/drawing/2014/main" id="{C4672FF7-5C83-7991-5ADA-A85AFCAD7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36" y="3852835"/>
            <a:ext cx="764551" cy="48995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CFB416-B069-2CAC-83DF-A732F74A6E95}"/>
              </a:ext>
            </a:extLst>
          </p:cNvPr>
          <p:cNvSpPr txBox="1"/>
          <p:nvPr/>
        </p:nvSpPr>
        <p:spPr>
          <a:xfrm>
            <a:off x="1330906" y="1984663"/>
            <a:ext cx="609442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アプリを2画面並べて表示可能、                                                           必要な資料を簡単に切り取り&amp;書き込み</a:t>
            </a:r>
            <a:endParaRPr lang="en-US" altLang="ja-JP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参加者同士で同じホワイトボードを共有、                                                リアルタイムでの相互書き込みが可能。</a:t>
            </a:r>
            <a:br>
              <a:rPr lang="ja-JP" altLang="en-US" sz="1600" dirty="0">
                <a:solidFill>
                  <a:schemeClr val="accent5"/>
                </a:solidFill>
              </a:rPr>
            </a:br>
            <a:r>
              <a:rPr lang="ja-JP" altLang="en-US" sz="1600" dirty="0">
                <a:solidFill>
                  <a:schemeClr val="accent5"/>
                </a:solidFill>
              </a:rPr>
              <a:t>書いている途中の筆跡、アイコンで誰が書いているかも一目瞭然</a:t>
            </a:r>
            <a:endParaRPr lang="en-US" altLang="ja-JP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作業を止めない専用アクティブペン、　　　　　　　　　　　　　　　　　　　　　　　　　　　　　クリックボタン&amp;ペントップの消しゴム</a:t>
            </a:r>
            <a:endParaRPr lang="en-US" altLang="ja-JP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ホワイトボードの範囲は無限大</a:t>
            </a:r>
            <a:endParaRPr lang="en-US" altLang="ja-JP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Surface Hub 2S 本体にはデータを残さない　　　　　　　　　　　　　　　　　　　　　　　　セキュアな仕様 (標準 Team OS)</a:t>
            </a:r>
            <a:endParaRPr lang="en-US" altLang="ja-JP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chemeClr val="accent5"/>
                </a:solidFill>
              </a:rPr>
              <a:t>Microsoft 365 アカウントを利用して、　　　　　　　　　　　　　　　　　　　　　　　　　　　　　PC無しで OneDrive 上から資料を展開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764C95-0F44-7905-0754-7F507272F9E5}"/>
              </a:ext>
            </a:extLst>
          </p:cNvPr>
          <p:cNvSpPr txBox="1"/>
          <p:nvPr/>
        </p:nvSpPr>
        <p:spPr>
          <a:xfrm>
            <a:off x="925284" y="1456031"/>
            <a:ext cx="10806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accent5"/>
                </a:solidFill>
                <a:cs typeface="Arial"/>
              </a:rPr>
              <a:t>無限に広がるコラボレーション</a:t>
            </a:r>
            <a:endParaRPr lang="en-US" altLang="ja-JP" baseline="30000" dirty="0">
              <a:solidFill>
                <a:schemeClr val="accent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56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chemeClr val="accent5"/>
                </a:solidFill>
              </a:rPr>
              <a:t>Chromebook</a:t>
            </a:r>
            <a:endParaRPr lang="en-US" b="0" dirty="0">
              <a:solidFill>
                <a:schemeClr val="accent5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8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E0D99B-8370-7813-6643-74DBC69057C1}"/>
              </a:ext>
            </a:extLst>
          </p:cNvPr>
          <p:cNvSpPr txBox="1"/>
          <p:nvPr/>
        </p:nvSpPr>
        <p:spPr>
          <a:xfrm>
            <a:off x="925284" y="1456031"/>
            <a:ext cx="108067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ja-JP" altLang="en-US" sz="2000" dirty="0">
                <a:solidFill>
                  <a:schemeClr val="bg2"/>
                </a:solidFill>
                <a:cs typeface="Arial"/>
              </a:rPr>
              <a:t>次世代の教育と学習に対応した、直観的かつセキュアな教育用多目的デバイスである</a:t>
            </a:r>
            <a:endParaRPr lang="en-US" altLang="ja-JP" sz="2000" dirty="0">
              <a:solidFill>
                <a:schemeClr val="bg2"/>
              </a:solidFill>
              <a:cs typeface="Arial"/>
            </a:endParaRPr>
          </a:p>
          <a:p>
            <a:pPr>
              <a:buClr>
                <a:srgbClr val="FFC000"/>
              </a:buClr>
            </a:pPr>
            <a:r>
              <a:rPr lang="ja-JP" altLang="en-US" sz="2000" dirty="0">
                <a:solidFill>
                  <a:schemeClr val="bg2"/>
                </a:solidFill>
                <a:cs typeface="Arial"/>
              </a:rPr>
              <a:t>　 </a:t>
            </a:r>
            <a:r>
              <a:rPr lang="en-US" altLang="ja-JP" sz="2000" dirty="0">
                <a:solidFill>
                  <a:schemeClr val="bg2"/>
                </a:solidFill>
                <a:cs typeface="Arial"/>
              </a:rPr>
              <a:t>Chromebook </a:t>
            </a:r>
            <a:r>
              <a:rPr lang="ja-JP" altLang="en-US" sz="2000" dirty="0">
                <a:solidFill>
                  <a:schemeClr val="bg2"/>
                </a:solidFill>
                <a:cs typeface="Arial"/>
              </a:rPr>
              <a:t>を学校のコミュニティでご活用ください。</a:t>
            </a:r>
            <a:endParaRPr lang="en-US" altLang="ja-JP" sz="2000" baseline="300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B9E7C2-FD53-1D18-9AAC-1D69063F7B93}"/>
              </a:ext>
            </a:extLst>
          </p:cNvPr>
          <p:cNvSpPr/>
          <p:nvPr/>
        </p:nvSpPr>
        <p:spPr>
          <a:xfrm>
            <a:off x="1011009" y="2468220"/>
            <a:ext cx="2457450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主な利点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F89DCD-E571-8481-7C4D-D67C677E0253}"/>
              </a:ext>
            </a:extLst>
          </p:cNvPr>
          <p:cNvSpPr txBox="1"/>
          <p:nvPr/>
        </p:nvSpPr>
        <p:spPr>
          <a:xfrm>
            <a:off x="925284" y="3087682"/>
            <a:ext cx="347662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汎用性の高いデバイス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あらゆる人々のニーズに対応できるツール、アプ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リ、機能で、教育と学習の多様なスタイルに対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応します。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44985-A64C-D7AA-A8CB-CE88BA7653A5}"/>
              </a:ext>
            </a:extLst>
          </p:cNvPr>
          <p:cNvSpPr txBox="1"/>
          <p:nvPr/>
        </p:nvSpPr>
        <p:spPr>
          <a:xfrm>
            <a:off x="925284" y="4564057"/>
            <a:ext cx="3476625" cy="79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学校の全デバイスを管理下に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Chrome Education Upgrade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 を使用すれば、学区全体でリモートからシンプルに管理できます。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AC402D-F8A1-EC81-51C2-D2AE02B44D83}"/>
              </a:ext>
            </a:extLst>
          </p:cNvPr>
          <p:cNvSpPr txBox="1"/>
          <p:nvPr/>
        </p:nvSpPr>
        <p:spPr>
          <a:xfrm>
            <a:off x="4773383" y="3087682"/>
            <a:ext cx="3476625" cy="1036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生産性を向上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より長いバッテリー駆動時間、</a:t>
            </a: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LTE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接続、</a:t>
            </a: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Chromebook App Hub 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にある </a:t>
            </a: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270 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以上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の教育用アプリへのアクセスが可能です。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DF4471-DBCA-A644-5CAA-0814ABF72F18}"/>
              </a:ext>
            </a:extLst>
          </p:cNvPr>
          <p:cNvSpPr txBox="1"/>
          <p:nvPr/>
        </p:nvSpPr>
        <p:spPr>
          <a:xfrm>
            <a:off x="4773383" y="4564057"/>
            <a:ext cx="3476625" cy="79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リスクを軽減し、デバイス寿命を延長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Chromebook 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には多層セキュリティ、自動更新、総合型安全保護対策が備わっています。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CFA969-6C0C-7C97-2BBE-82328C21BDD6}"/>
              </a:ext>
            </a:extLst>
          </p:cNvPr>
          <p:cNvSpPr/>
          <p:nvPr/>
        </p:nvSpPr>
        <p:spPr>
          <a:xfrm>
            <a:off x="8382000" y="3128716"/>
            <a:ext cx="3810000" cy="2219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7FC90FE-9F9B-2274-29C3-074B1C897F70}"/>
              </a:ext>
            </a:extLst>
          </p:cNvPr>
          <p:cNvSpPr/>
          <p:nvPr/>
        </p:nvSpPr>
        <p:spPr>
          <a:xfrm>
            <a:off x="8383359" y="2468220"/>
            <a:ext cx="2457450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統計データ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FA9B0A-226D-B4DD-E601-27250F2B6BCC}"/>
              </a:ext>
            </a:extLst>
          </p:cNvPr>
          <p:cNvSpPr txBox="1"/>
          <p:nvPr/>
        </p:nvSpPr>
        <p:spPr>
          <a:xfrm>
            <a:off x="8478608" y="3283316"/>
            <a:ext cx="347662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ja-JP" sz="1600" dirty="0">
                <a:solidFill>
                  <a:srgbClr val="191919"/>
                </a:solidFill>
                <a:cs typeface="Arial"/>
              </a:rPr>
              <a:t>Chromebook </a:t>
            </a:r>
            <a:r>
              <a:rPr lang="ja-JP" altLang="en-US" sz="1600" dirty="0">
                <a:solidFill>
                  <a:srgbClr val="191919"/>
                </a:solidFill>
                <a:cs typeface="Arial"/>
              </a:rPr>
              <a:t>は、</a:t>
            </a:r>
            <a:endParaRPr lang="en-US" altLang="ja-JP" sz="16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191919"/>
                </a:solidFill>
                <a:cs typeface="Arial"/>
              </a:rPr>
              <a:t>世界中の幼稚園から高等学校までの</a:t>
            </a:r>
            <a:endParaRPr lang="en-US" altLang="ja-JP" sz="16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191919"/>
                </a:solidFill>
                <a:cs typeface="Arial"/>
              </a:rPr>
              <a:t>教育機関におけるトップデバイスです。</a:t>
            </a:r>
            <a:endParaRPr lang="en-US" altLang="ja-JP" sz="16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600" dirty="0">
                <a:solidFill>
                  <a:srgbClr val="191919"/>
                </a:solidFill>
                <a:cs typeface="Arial"/>
              </a:rPr>
              <a:t>(2021.03)</a:t>
            </a:r>
            <a:endParaRPr lang="ja-JP" altLang="en-US" sz="1600" dirty="0">
              <a:solidFill>
                <a:srgbClr val="191919"/>
              </a:solidFill>
            </a:endParaRPr>
          </a:p>
        </p:txBody>
      </p:sp>
      <p:pic>
        <p:nvPicPr>
          <p:cNvPr id="20" name="図 1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6727E2C-E1E4-44E6-30A9-4E63AB6D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457" y="4405620"/>
            <a:ext cx="2870159" cy="16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C964-0DB4-574D-ABFE-EF401DD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>
                <a:solidFill>
                  <a:schemeClr val="accent5"/>
                </a:solidFill>
              </a:rPr>
              <a:t>Chromebook</a:t>
            </a:r>
            <a:r>
              <a:rPr lang="ja-JP" altLang="en-US" b="0" dirty="0">
                <a:solidFill>
                  <a:schemeClr val="accent5"/>
                </a:solidFill>
              </a:rPr>
              <a:t> </a:t>
            </a:r>
            <a:r>
              <a:rPr lang="en-US" altLang="ja-JP" b="0" dirty="0">
                <a:solidFill>
                  <a:schemeClr val="accent5"/>
                </a:solidFill>
              </a:rPr>
              <a:t>Education</a:t>
            </a:r>
            <a:r>
              <a:rPr lang="ja-JP" altLang="en-US" b="0" dirty="0">
                <a:solidFill>
                  <a:schemeClr val="accent5"/>
                </a:solidFill>
              </a:rPr>
              <a:t> </a:t>
            </a:r>
            <a:r>
              <a:rPr lang="en-US" altLang="ja-JP" b="0" dirty="0">
                <a:solidFill>
                  <a:schemeClr val="accent5"/>
                </a:solidFill>
              </a:rPr>
              <a:t>Upgrade</a:t>
            </a:r>
            <a:endParaRPr lang="en-US" b="0" dirty="0">
              <a:solidFill>
                <a:schemeClr val="accent5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17CFB8-E8B6-163C-74EA-638C05AB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>
                <a:solidFill>
                  <a:schemeClr val="accent4"/>
                </a:solidFill>
              </a:rPr>
              <a:pPr/>
              <a:t>9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E0D99B-8370-7813-6643-74DBC69057C1}"/>
              </a:ext>
            </a:extLst>
          </p:cNvPr>
          <p:cNvSpPr txBox="1"/>
          <p:nvPr/>
        </p:nvSpPr>
        <p:spPr>
          <a:xfrm>
            <a:off x="925284" y="1456031"/>
            <a:ext cx="108067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ja-JP" sz="2000" dirty="0">
                <a:solidFill>
                  <a:schemeClr val="bg2"/>
                </a:solidFill>
                <a:cs typeface="Arial"/>
              </a:rPr>
              <a:t>Chrome OS </a:t>
            </a:r>
            <a:r>
              <a:rPr lang="ja-JP" altLang="en-US" sz="2000" dirty="0">
                <a:solidFill>
                  <a:schemeClr val="bg2"/>
                </a:solidFill>
                <a:cs typeface="Arial"/>
              </a:rPr>
              <a:t>の機能を最大限に活用することで、セキュリティを損なうことなく増え続ける教師の負担に対処して</a:t>
            </a:r>
            <a:r>
              <a:rPr lang="en-US" altLang="ja-JP" sz="2000" dirty="0">
                <a:solidFill>
                  <a:schemeClr val="bg2"/>
                </a:solidFill>
                <a:cs typeface="Arial"/>
              </a:rPr>
              <a:t> IT </a:t>
            </a:r>
            <a:r>
              <a:rPr lang="ja-JP" altLang="en-US" sz="2000" dirty="0">
                <a:solidFill>
                  <a:schemeClr val="bg2"/>
                </a:solidFill>
                <a:cs typeface="Arial"/>
              </a:rPr>
              <a:t>リソースを解放し、教育者が教育の成果を高まることに主力できるようになります。</a:t>
            </a:r>
            <a:endParaRPr lang="en-US" altLang="ja-JP" sz="2000" baseline="300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2E97D0-3995-3B5F-9ED3-448C12A3109A}"/>
              </a:ext>
            </a:extLst>
          </p:cNvPr>
          <p:cNvSpPr/>
          <p:nvPr/>
        </p:nvSpPr>
        <p:spPr>
          <a:xfrm>
            <a:off x="4443412" y="2468220"/>
            <a:ext cx="2457450" cy="3143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5"/>
                </a:solidFill>
              </a:rPr>
              <a:t>主な利点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38855C-091F-AB34-1EE1-DDCC3092876E}"/>
              </a:ext>
            </a:extLst>
          </p:cNvPr>
          <p:cNvSpPr txBox="1"/>
          <p:nvPr/>
        </p:nvSpPr>
        <p:spPr>
          <a:xfrm>
            <a:off x="4357687" y="3087682"/>
            <a:ext cx="3476625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デプロイを簡素化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クラウドベースの管理コンソールから、学校が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用意したデバイスと生徒の私物デバイスの両方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を簡単にデプロイします。ゼロタッチ登録でどこ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からでもプロビジョニングが可能です。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499C8B-AFCA-2DEC-0489-1DD8191E0A36}"/>
              </a:ext>
            </a:extLst>
          </p:cNvPr>
          <p:cNvSpPr txBox="1"/>
          <p:nvPr/>
        </p:nvSpPr>
        <p:spPr>
          <a:xfrm>
            <a:off x="4357687" y="4694084"/>
            <a:ext cx="3476625" cy="79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学校の全デバイスを管理下に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1400" dirty="0">
                <a:solidFill>
                  <a:schemeClr val="accent5"/>
                </a:solidFill>
                <a:cs typeface="Arial"/>
              </a:rPr>
              <a:t>Chrome Education Upgrade</a:t>
            </a: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 を使用すれば、学区全体でリモートからシンプルに管理できます。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BEF1DA-0CCD-7D6D-1C26-A1C4586AB1B2}"/>
              </a:ext>
            </a:extLst>
          </p:cNvPr>
          <p:cNvSpPr txBox="1"/>
          <p:nvPr/>
        </p:nvSpPr>
        <p:spPr>
          <a:xfrm>
            <a:off x="8205786" y="3087682"/>
            <a:ext cx="3476625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高度なセキュリティを実現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リモート無効化、一時的ログインモード、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永続登録機能などの機能を利用できます。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2A8C2C-4C0F-8EEE-73C6-8C2CEAA4015B}"/>
              </a:ext>
            </a:extLst>
          </p:cNvPr>
          <p:cNvSpPr txBox="1"/>
          <p:nvPr/>
        </p:nvSpPr>
        <p:spPr>
          <a:xfrm>
            <a:off x="8205786" y="4119671"/>
            <a:ext cx="3476625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アクセス設定を制御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学校コミュニティ全体を様々なシナリオに合わせ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たオプションで管理します。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0ECF186-0B8E-6623-A286-45E6866B21F6}"/>
              </a:ext>
            </a:extLst>
          </p:cNvPr>
          <p:cNvSpPr/>
          <p:nvPr/>
        </p:nvSpPr>
        <p:spPr>
          <a:xfrm>
            <a:off x="0" y="3428319"/>
            <a:ext cx="3986213" cy="245293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36208E-1EC9-850F-F62A-6456D9ADD312}"/>
              </a:ext>
            </a:extLst>
          </p:cNvPr>
          <p:cNvSpPr txBox="1"/>
          <p:nvPr/>
        </p:nvSpPr>
        <p:spPr>
          <a:xfrm>
            <a:off x="272821" y="3727922"/>
            <a:ext cx="3476625" cy="209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“ </a:t>
            </a:r>
            <a:r>
              <a:rPr lang="en-US" altLang="ja-JP" sz="1400" i="1" dirty="0">
                <a:solidFill>
                  <a:srgbClr val="191919"/>
                </a:solidFill>
                <a:cs typeface="Arial"/>
              </a:rPr>
              <a:t>Chromebook </a:t>
            </a: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は、デプロイが簡単です。</a:t>
            </a:r>
            <a:endParaRPr lang="en-US" altLang="ja-JP" sz="1400" i="1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  </a:t>
            </a:r>
            <a:r>
              <a:rPr lang="en-US" altLang="ja-JP" sz="1400" i="1" dirty="0">
                <a:solidFill>
                  <a:srgbClr val="191919"/>
                </a:solidFill>
                <a:cs typeface="Arial"/>
              </a:rPr>
              <a:t>Chromebook 1</a:t>
            </a: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台あたり５分で済むのに、</a:t>
            </a:r>
            <a:endParaRPr lang="en-US" altLang="ja-JP" sz="1400" i="1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  他のデバイスだと１台あたり</a:t>
            </a:r>
            <a:r>
              <a:rPr lang="en-US" altLang="ja-JP" sz="1400" i="1" dirty="0">
                <a:solidFill>
                  <a:srgbClr val="191919"/>
                </a:solidFill>
                <a:cs typeface="Arial"/>
              </a:rPr>
              <a:t>20</a:t>
            </a: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分もかかります。</a:t>
            </a:r>
            <a:endParaRPr lang="en-US" altLang="ja-JP" sz="1400" i="1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  管理もはるかに簡単です。</a:t>
            </a:r>
            <a:endParaRPr lang="en-US" altLang="ja-JP" sz="1400" i="1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  チームは学校の他の分野を積極的にサポート</a:t>
            </a:r>
            <a:endParaRPr lang="en-US" altLang="ja-JP" sz="1400" i="1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i="1" dirty="0">
                <a:solidFill>
                  <a:srgbClr val="191919"/>
                </a:solidFill>
                <a:cs typeface="Arial"/>
              </a:rPr>
              <a:t>  する作業に割く時間を増やしています。</a:t>
            </a:r>
            <a:r>
              <a:rPr lang="en-US" altLang="ja-JP" sz="1400" i="1" dirty="0">
                <a:solidFill>
                  <a:srgbClr val="191919"/>
                </a:solidFill>
                <a:cs typeface="Arial"/>
              </a:rPr>
              <a:t>”</a:t>
            </a:r>
          </a:p>
          <a:p>
            <a:pPr>
              <a:spcBef>
                <a:spcPts val="200"/>
              </a:spcBef>
            </a:pPr>
            <a:endParaRPr lang="en-US" altLang="ja-JP" sz="11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100" dirty="0">
                <a:solidFill>
                  <a:srgbClr val="191919"/>
                </a:solidFill>
                <a:cs typeface="Arial"/>
              </a:rPr>
              <a:t>英国中等教育機関副校長</a:t>
            </a:r>
            <a:endParaRPr lang="en-US" altLang="ja-JP" sz="1100" dirty="0">
              <a:solidFill>
                <a:srgbClr val="191919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en-US" altLang="ja-JP" sz="800" dirty="0">
                <a:solidFill>
                  <a:srgbClr val="191919"/>
                </a:solidFill>
                <a:cs typeface="Arial"/>
              </a:rPr>
              <a:t>Chromebooks for education </a:t>
            </a:r>
            <a:r>
              <a:rPr lang="ja-JP" altLang="en-US" sz="800" dirty="0">
                <a:solidFill>
                  <a:srgbClr val="191919"/>
                </a:solidFill>
                <a:cs typeface="Arial"/>
              </a:rPr>
              <a:t>の経済的価値 </a:t>
            </a:r>
            <a:r>
              <a:rPr lang="en-US" altLang="ja-JP" sz="800" dirty="0">
                <a:solidFill>
                  <a:srgbClr val="191919"/>
                </a:solidFill>
                <a:cs typeface="Arial"/>
              </a:rPr>
              <a:t>(IDC </a:t>
            </a:r>
            <a:r>
              <a:rPr lang="en-US" altLang="ja-JP" sz="800" dirty="0" err="1">
                <a:solidFill>
                  <a:srgbClr val="191919"/>
                </a:solidFill>
                <a:cs typeface="Arial"/>
              </a:rPr>
              <a:t>InfoBrief</a:t>
            </a:r>
            <a:r>
              <a:rPr lang="en-US" altLang="ja-JP" sz="800" dirty="0">
                <a:solidFill>
                  <a:srgbClr val="191919"/>
                </a:solidFill>
                <a:cs typeface="Arial"/>
              </a:rPr>
              <a:t> 2020.05)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A987DC-154D-3625-57DF-1DC7C23F09E7}"/>
              </a:ext>
            </a:extLst>
          </p:cNvPr>
          <p:cNvSpPr txBox="1"/>
          <p:nvPr/>
        </p:nvSpPr>
        <p:spPr>
          <a:xfrm>
            <a:off x="8205786" y="5151660"/>
            <a:ext cx="3476625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ja-JP" sz="1600" dirty="0">
                <a:solidFill>
                  <a:srgbClr val="2F967C"/>
                </a:solidFill>
                <a:cs typeface="Arial"/>
              </a:rPr>
              <a:t>IT</a:t>
            </a: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管理者による</a:t>
            </a:r>
            <a:r>
              <a:rPr lang="en-US" altLang="ja-JP" sz="1600" dirty="0">
                <a:solidFill>
                  <a:srgbClr val="2F967C"/>
                </a:solidFill>
                <a:cs typeface="Arial"/>
              </a:rPr>
              <a:t>24</a:t>
            </a: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時間</a:t>
            </a:r>
            <a:r>
              <a:rPr lang="en-US" altLang="ja-JP" sz="1600" dirty="0">
                <a:solidFill>
                  <a:srgbClr val="2F967C"/>
                </a:solidFill>
                <a:cs typeface="Arial"/>
              </a:rPr>
              <a:t>365</a:t>
            </a:r>
            <a:r>
              <a:rPr lang="ja-JP" altLang="en-US" sz="1600" dirty="0">
                <a:solidFill>
                  <a:srgbClr val="2F967C"/>
                </a:solidFill>
                <a:cs typeface="Arial"/>
              </a:rPr>
              <a:t>日</a:t>
            </a:r>
            <a:endParaRPr lang="en-US" altLang="ja-JP" sz="1600" dirty="0">
              <a:solidFill>
                <a:srgbClr val="2F967C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トラブルシューティング支援を追加料金なしで</a:t>
            </a:r>
            <a:endParaRPr lang="en-US" altLang="ja-JP" sz="1400" dirty="0">
              <a:solidFill>
                <a:schemeClr val="accent5"/>
              </a:solidFill>
              <a:cs typeface="Arial"/>
            </a:endParaRPr>
          </a:p>
          <a:p>
            <a:pPr>
              <a:spcBef>
                <a:spcPts val="200"/>
              </a:spcBef>
            </a:pPr>
            <a:r>
              <a:rPr lang="ja-JP" altLang="en-US" sz="1400" dirty="0">
                <a:solidFill>
                  <a:schemeClr val="accent5"/>
                </a:solidFill>
                <a:cs typeface="Arial"/>
              </a:rPr>
              <a:t>利用できます。</a:t>
            </a:r>
            <a:endParaRPr lang="ja-JP" altLang="en-US" sz="1400" dirty="0">
              <a:solidFill>
                <a:schemeClr val="accent5"/>
              </a:solidFill>
            </a:endParaRPr>
          </a:p>
        </p:txBody>
      </p:sp>
      <p:pic>
        <p:nvPicPr>
          <p:cNvPr id="19" name="図 18" descr="パソコンの画面&#10;&#10;自動的に生成された説明">
            <a:extLst>
              <a:ext uri="{FF2B5EF4-FFF2-40B4-BE49-F238E27FC236}">
                <a16:creationId xmlns:a16="http://schemas.microsoft.com/office/drawing/2014/main" id="{0A856A2E-8537-219A-5ACC-574BE01A4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41" y="2176658"/>
            <a:ext cx="2457449" cy="15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2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D SYNNEX Corporate Theme">
  <a:themeElements>
    <a:clrScheme name="TD SYNNEX Color Palette">
      <a:dk1>
        <a:srgbClr val="005758"/>
      </a:dk1>
      <a:lt1>
        <a:srgbClr val="FFFFFF"/>
      </a:lt1>
      <a:dk2>
        <a:srgbClr val="003030"/>
      </a:dk2>
      <a:lt2>
        <a:srgbClr val="00C1D3"/>
      </a:lt2>
      <a:accent1>
        <a:srgbClr val="005758"/>
      </a:accent1>
      <a:accent2>
        <a:srgbClr val="CCD814"/>
      </a:accent2>
      <a:accent3>
        <a:srgbClr val="00C1D3"/>
      </a:accent3>
      <a:accent4>
        <a:srgbClr val="888B8D"/>
      </a:accent4>
      <a:accent5>
        <a:srgbClr val="636669"/>
      </a:accent5>
      <a:accent6>
        <a:srgbClr val="003030"/>
      </a:accent6>
      <a:hlink>
        <a:srgbClr val="CCD814"/>
      </a:hlink>
      <a:folHlink>
        <a:srgbClr val="888B8D"/>
      </a:folHlink>
    </a:clrScheme>
    <a:fontScheme name="Synnex Yu Gothic UI+Segoe UI Semibold">
      <a:majorFont>
        <a:latin typeface="Segoe UI Semibold"/>
        <a:ea typeface="Yu Gothic UI Semibold"/>
        <a:cs typeface=""/>
      </a:majorFont>
      <a:minorFont>
        <a:latin typeface="Segoe UI Semibold"/>
        <a:ea typeface="Yu Gothic UI Semibold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SYNNEXPowerpointTemplate" id="{36894E8A-3883-8441-A1E7-E5D71D278C60}" vid="{61752F37-9637-0149-9ED0-31E719606C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TDSYNNEXCorporatePowerpointTemplate</Template>
  <TotalTime>800</TotalTime>
  <Words>1625</Words>
  <Application>Microsoft Office PowerPoint</Application>
  <PresentationFormat>ワイド画面</PresentationFormat>
  <Paragraphs>282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Yu Gothic UI Semibold</vt:lpstr>
      <vt:lpstr>游ゴシック</vt:lpstr>
      <vt:lpstr>Segoe UI Semibold</vt:lpstr>
      <vt:lpstr>Wingdings</vt:lpstr>
      <vt:lpstr>Arial</vt:lpstr>
      <vt:lpstr>TD SYNNEX Corporate Theme</vt:lpstr>
      <vt:lpstr>PowerPoint プレゼンテーション</vt:lpstr>
      <vt:lpstr>Surface デバイスファミリー</vt:lpstr>
      <vt:lpstr>Surface ラインアップで築く、新時代の教育ICT</vt:lpstr>
      <vt:lpstr>Surface ラインアップで築く、新時代の教育ICT</vt:lpstr>
      <vt:lpstr>Surface Hub 2S</vt:lpstr>
      <vt:lpstr>Surface Hub 2S だからできること</vt:lpstr>
      <vt:lpstr>Surface Hub 2S コラボレーションに特化した機能</vt:lpstr>
      <vt:lpstr>Chromebook</vt:lpstr>
      <vt:lpstr>Chromebook Education Upgrade</vt:lpstr>
      <vt:lpstr>Google Workspace for Education</vt:lpstr>
      <vt:lpstr>Google Classroom</vt:lpstr>
      <vt:lpstr>インクルーシブ電子黒板 MIRAI TOUCH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SYNNEX 文教ソリューション向けデバイスのご紹介 (Microsoft + Google)</dc:title>
  <dc:creator>sam son (personal channel 2023)</dc:creator>
  <cp:lastModifiedBy>Endo, Mizuha</cp:lastModifiedBy>
  <cp:revision>32</cp:revision>
  <cp:lastPrinted>2023-05-08T05:20:37Z</cp:lastPrinted>
  <dcterms:created xsi:type="dcterms:W3CDTF">2022-06-02T07:51:59Z</dcterms:created>
  <dcterms:modified xsi:type="dcterms:W3CDTF">2023-05-08T05:25:13Z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3c400-78e7-4d42-982d-273adef68ef9_Enabled">
    <vt:lpwstr>true</vt:lpwstr>
  </property>
  <property fmtid="{D5CDD505-2E9C-101B-9397-08002B2CF9AE}" pid="3" name="MSIP_Label_3a23c400-78e7-4d42-982d-273adef68ef9_SetDate">
    <vt:lpwstr>2021-08-31T15:24:20Z</vt:lpwstr>
  </property>
  <property fmtid="{D5CDD505-2E9C-101B-9397-08002B2CF9AE}" pid="4" name="MSIP_Label_3a23c400-78e7-4d42-982d-273adef68ef9_Method">
    <vt:lpwstr>Standard</vt:lpwstr>
  </property>
  <property fmtid="{D5CDD505-2E9C-101B-9397-08002B2CF9AE}" pid="5" name="MSIP_Label_3a23c400-78e7-4d42-982d-273adef68ef9_Name">
    <vt:lpwstr>3a23c400-78e7-4d42-982d-273adef68ef9</vt:lpwstr>
  </property>
  <property fmtid="{D5CDD505-2E9C-101B-9397-08002B2CF9AE}" pid="6" name="MSIP_Label_3a23c400-78e7-4d42-982d-273adef68ef9_SiteId">
    <vt:lpwstr>7fe14ab6-8f5d-4139-84bf-cd8aed0ee6b9</vt:lpwstr>
  </property>
  <property fmtid="{D5CDD505-2E9C-101B-9397-08002B2CF9AE}" pid="7" name="MSIP_Label_3a23c400-78e7-4d42-982d-273adef68ef9_ActionId">
    <vt:lpwstr>9723bfac-e20c-4bfb-9935-aff5889fe235</vt:lpwstr>
  </property>
  <property fmtid="{D5CDD505-2E9C-101B-9397-08002B2CF9AE}" pid="8" name="MSIP_Label_3a23c400-78e7-4d42-982d-273adef68ef9_ContentBits">
    <vt:lpwstr>0</vt:lpwstr>
  </property>
</Properties>
</file>